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8"/>
  </p:notesMasterIdLst>
  <p:handoutMasterIdLst>
    <p:handoutMasterId r:id="rId19"/>
  </p:handoutMasterIdLst>
  <p:sldIdLst>
    <p:sldId id="256" r:id="rId2"/>
    <p:sldId id="312" r:id="rId3"/>
    <p:sldId id="259" r:id="rId4"/>
    <p:sldId id="295" r:id="rId5"/>
    <p:sldId id="317" r:id="rId6"/>
    <p:sldId id="318" r:id="rId7"/>
    <p:sldId id="319" r:id="rId8"/>
    <p:sldId id="285" r:id="rId9"/>
    <p:sldId id="321" r:id="rId10"/>
    <p:sldId id="278" r:id="rId11"/>
    <p:sldId id="327" r:id="rId12"/>
    <p:sldId id="323" r:id="rId13"/>
    <p:sldId id="322" r:id="rId14"/>
    <p:sldId id="326" r:id="rId15"/>
    <p:sldId id="324" r:id="rId16"/>
    <p:sldId id="284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434" autoAdjust="0"/>
  </p:normalViewPr>
  <p:slideViewPr>
    <p:cSldViewPr>
      <p:cViewPr varScale="1">
        <p:scale>
          <a:sx n="96" d="100"/>
          <a:sy n="96" d="100"/>
        </p:scale>
        <p:origin x="1094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33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283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F8F380-5FDA-4ADF-9097-8282F75EE21D}" type="datetimeFigureOut">
              <a:rPr lang="en-GB" smtClean="0"/>
              <a:t>20/06/2023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B593D1-9366-406D-9AA2-D073BF80F1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68035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8614A-4BAE-4C31-BD50-8269EACEDD65}" type="datetimeFigureOut">
              <a:rPr lang="en-GB" smtClean="0"/>
              <a:t>20/06/2023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FD8B0C-7E4F-4DDC-9BDC-482BC5E31B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5337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FD8B0C-7E4F-4DDC-9BDC-482BC5E31BC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89315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FD8B0C-7E4F-4DDC-9BDC-482BC5E31BC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0390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FD8B0C-7E4F-4DDC-9BDC-482BC5E31BC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47230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Do</a:t>
            </a:r>
            <a:r>
              <a:rPr lang="en-GB" baseline="0" dirty="0"/>
              <a:t> flag, display case, </a:t>
            </a:r>
            <a:r>
              <a:rPr lang="en-GB" baseline="0" dirty="0" err="1"/>
              <a:t>traveline</a:t>
            </a:r>
            <a:r>
              <a:rPr lang="en-GB" baseline="0" dirty="0"/>
              <a:t> names match – timing points and fare stages   A6 stops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FD8B0C-7E4F-4DDC-9BDC-482BC5E31BCB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06304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Kept pressure</a:t>
            </a:r>
            <a:r>
              <a:rPr lang="en-GB" baseline="0" dirty="0"/>
              <a:t> up     Found out about road works        Gina asked </a:t>
            </a:r>
            <a:r>
              <a:rPr lang="en-GB" baseline="0" dirty="0" err="1"/>
              <a:t>Fillis</a:t>
            </a:r>
            <a:r>
              <a:rPr lang="en-GB" baseline="0" dirty="0"/>
              <a:t> for one-to-one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FD8B0C-7E4F-4DDC-9BDC-482BC5E31BCB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78968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Duncan</a:t>
            </a:r>
            <a:r>
              <a:rPr lang="en-GB" baseline="0" dirty="0"/>
              <a:t> won’t have to hitch </a:t>
            </a:r>
            <a:r>
              <a:rPr lang="en-GB" baseline="0" dirty="0" err="1"/>
              <a:t>hilke</a:t>
            </a:r>
            <a:r>
              <a:rPr lang="en-GB" baseline="0" dirty="0"/>
              <a:t> whenever he fancies a trip to town.                </a:t>
            </a:r>
            <a:r>
              <a:rPr lang="en-GB" baseline="0"/>
              <a:t>END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FD8B0C-7E4F-4DDC-9BDC-482BC5E31BCB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8636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EF4E7-D052-D3AC-FE88-6E55331B59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451EAC-35B7-7B0D-CCA1-EB908B88D8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C1A01A-25B7-C74F-43AC-1FA826409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9CDB7-D0AA-4A1E-BE0B-E9CFBA65AF57}" type="datetimeFigureOut">
              <a:rPr lang="en-GB" smtClean="0"/>
              <a:t>20/06/2023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EF7C22-5D6D-58DE-7D48-FB643E257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0943E8-68E9-AF60-3C5D-CBB8C8718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D1E1B-8E47-4D7D-9260-32BE53AE61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8446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39AE7-1727-DD86-E502-14544ED21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D95226-904C-C978-41E2-E34B0114A9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1A2837-8BF2-1B33-5FC1-D1E1A37B0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9CDB7-D0AA-4A1E-BE0B-E9CFBA65AF57}" type="datetimeFigureOut">
              <a:rPr lang="en-GB" smtClean="0"/>
              <a:t>20/06/2023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0A8BAC-4116-0A90-9C23-794BC55E2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4BCA55-2694-0796-5A93-F37B49024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D1E1B-8E47-4D7D-9260-32BE53AE61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6425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B31089-E554-17DD-5358-D6167B3EC5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B1D300-834C-51C6-BD2A-C9561B517E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97E809-9817-2CC7-8E77-D9AAF49CB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9CDB7-D0AA-4A1E-BE0B-E9CFBA65AF57}" type="datetimeFigureOut">
              <a:rPr lang="en-GB" smtClean="0"/>
              <a:t>20/06/2023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FFFBB3-4C93-A3E2-E024-C4103DFE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4268D3-9FF6-0026-E04D-412C3FF0D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D1E1B-8E47-4D7D-9260-32BE53AE61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3873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C6A0A-2EAC-5651-8B90-2AB88ED38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FDC21E-9B1E-57AA-4F17-94C0072EE7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B5EEE4-6556-2BCB-A12A-F83FA240F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9CDB7-D0AA-4A1E-BE0B-E9CFBA65AF57}" type="datetimeFigureOut">
              <a:rPr lang="en-GB" smtClean="0"/>
              <a:t>20/06/2023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946E16-67E4-F391-0F0E-33D6F1664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1C320C-F1C0-4B96-3528-5D57E8382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D1E1B-8E47-4D7D-9260-32BE53AE61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4392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715A5-3B16-8378-5E9E-42C5CFA73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0F1838-C9B7-D6AE-157C-8885E8B10B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6E44FF-C176-850E-C443-E9A130800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9CDB7-D0AA-4A1E-BE0B-E9CFBA65AF57}" type="datetimeFigureOut">
              <a:rPr lang="en-GB" smtClean="0"/>
              <a:t>20/06/2023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4C90F1-90AE-B067-CFBA-3A004EAD6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BA0240-0E02-2286-96A3-F58CB3847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D1E1B-8E47-4D7D-9260-32BE53AE61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716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31FBC-BC7A-E777-0D92-DDED92292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6F654F-9C73-405D-9425-972E4D0287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4E92AF-2500-58E8-EDC6-A87E77491B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F2DC54-B6FC-0218-5EF0-934104C7F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9CDB7-D0AA-4A1E-BE0B-E9CFBA65AF57}" type="datetimeFigureOut">
              <a:rPr lang="en-GB" smtClean="0"/>
              <a:t>20/06/2023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D94FEA-C0B0-D8D7-FABD-96BD0F04C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53452E-AE06-E5EF-2469-63C01DE0C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D1E1B-8E47-4D7D-9260-32BE53AE61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6131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A352B-7524-8A89-1431-10871A354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998359-EB5C-5FA7-C277-C3BC0BC26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2E1568-5E12-2F07-A65B-965A78FBA1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597BB0-A561-C40C-AC53-BE735A9AEA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E0365C-C240-33B1-87F9-3B0DB161FF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4F72437-75EC-1607-5A47-56FA04450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9CDB7-D0AA-4A1E-BE0B-E9CFBA65AF57}" type="datetimeFigureOut">
              <a:rPr lang="en-GB" smtClean="0"/>
              <a:t>20/06/2023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89BCD4F-E2EE-B799-1BFB-0075CEFF3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E501EDC-5960-318B-2EB5-36C6724D6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D1E1B-8E47-4D7D-9260-32BE53AE61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9215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DAAA5-0757-4402-90BF-196D9461A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36638E-D75B-1FCD-33D0-A6AA35A48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9CDB7-D0AA-4A1E-BE0B-E9CFBA65AF57}" type="datetimeFigureOut">
              <a:rPr lang="en-GB" smtClean="0"/>
              <a:t>20/06/2023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97F118-D074-70EB-7513-2F0AE478E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1BFB36-E311-074E-E5FF-9D938D57B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D1E1B-8E47-4D7D-9260-32BE53AE61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216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CB81F3-E804-3808-6CA8-609680B09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9CDB7-D0AA-4A1E-BE0B-E9CFBA65AF57}" type="datetimeFigureOut">
              <a:rPr lang="en-GB" smtClean="0"/>
              <a:t>20/06/2023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694929-443E-6442-9F2A-0B1BA3061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217F52-B36E-7775-0ACE-7D87F425D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D1E1B-8E47-4D7D-9260-32BE53AE61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734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D9B91-1C53-78DD-55FE-CDCC30FDF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56479C-BC8A-1E77-7B32-3D53AA672B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F302E1-5DD5-F110-6081-06AC612EA8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0F2665-2867-F148-BB60-0783C8AEC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9CDB7-D0AA-4A1E-BE0B-E9CFBA65AF57}" type="datetimeFigureOut">
              <a:rPr lang="en-GB" smtClean="0"/>
              <a:t>20/06/2023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5A9A6A-E155-7587-8A51-C688272D0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11510B-BF1E-813F-7FD6-9648AB89E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D1E1B-8E47-4D7D-9260-32BE53AE61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8016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6F4EF-3730-635E-9BF8-8D640D24E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0D3A8D-505B-A2A2-49A5-DE2D8660CE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B014E1-761A-9BED-F988-5995EF4CEC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53BD0B-BD82-BFE5-0E90-98FBAAD74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9CDB7-D0AA-4A1E-BE0B-E9CFBA65AF57}" type="datetimeFigureOut">
              <a:rPr lang="en-GB" smtClean="0"/>
              <a:t>20/06/2023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64E139-D4B8-0737-2C50-251A17A36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CDA2ED-A0C4-14A2-827E-156D09B9B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D1E1B-8E47-4D7D-9260-32BE53AE61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529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1EEF3C-371E-35A2-E934-A57248990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F72102-35A7-5C58-1B6F-979848DF93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444AB2-F89B-60B3-5179-CF33ACDD12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B9CDB7-D0AA-4A1E-BE0B-E9CFBA65AF57}" type="datetimeFigureOut">
              <a:rPr lang="en-GB" smtClean="0"/>
              <a:t>20/06/2023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8E9DEA-23F0-A02E-3136-517087A45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F1453A-DB9E-3331-9EF5-FD16BE7929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BD1E1B-8E47-4D7D-9260-32BE53AE61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770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7" Type="http://schemas.openxmlformats.org/officeDocument/2006/relationships/image" Target="../media/image2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g"/><Relationship Id="rId5" Type="http://schemas.openxmlformats.org/officeDocument/2006/relationships/image" Target="../media/image22.jpeg"/><Relationship Id="rId4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499" y="2667000"/>
            <a:ext cx="7772400" cy="1470025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CC0000"/>
                </a:solidFill>
              </a:rPr>
              <a:t>LANCASTER BUS USERS’ GROUP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4114800"/>
            <a:ext cx="6248400" cy="762000"/>
          </a:xfrm>
        </p:spPr>
        <p:txBody>
          <a:bodyPr/>
          <a:lstStyle/>
          <a:p>
            <a:r>
              <a:rPr lang="en-GB" b="1" dirty="0">
                <a:solidFill>
                  <a:srgbClr val="CC0000"/>
                </a:solidFill>
              </a:rPr>
              <a:t>THE VIEW FROM THE QUEUE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73" y="685800"/>
            <a:ext cx="3733799" cy="182660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0" y="5392164"/>
            <a:ext cx="33250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CC0000"/>
                </a:solidFill>
              </a:rPr>
              <a:t>Jim</a:t>
            </a:r>
            <a:r>
              <a:rPr lang="en-GB" dirty="0">
                <a:solidFill>
                  <a:srgbClr val="CC0000"/>
                </a:solidFill>
              </a:rPr>
              <a:t> </a:t>
            </a:r>
            <a:r>
              <a:rPr lang="en-GB" sz="2800" dirty="0">
                <a:solidFill>
                  <a:srgbClr val="CC0000"/>
                </a:solidFill>
              </a:rPr>
              <a:t>Davies</a:t>
            </a:r>
            <a:r>
              <a:rPr lang="en-GB" dirty="0">
                <a:solidFill>
                  <a:srgbClr val="CC0000"/>
                </a:solidFill>
              </a:rPr>
              <a:t>,  </a:t>
            </a:r>
            <a:r>
              <a:rPr lang="en-GB" sz="2800" dirty="0">
                <a:solidFill>
                  <a:srgbClr val="CC0000"/>
                </a:solidFill>
              </a:rPr>
              <a:t>Chair</a:t>
            </a:r>
          </a:p>
        </p:txBody>
      </p:sp>
    </p:spTree>
    <p:extLst>
      <p:ext uri="{BB962C8B-B14F-4D97-AF65-F5344CB8AC3E}">
        <p14:creationId xmlns:p14="http://schemas.microsoft.com/office/powerpoint/2010/main" val="24229348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531" y="889538"/>
            <a:ext cx="3474521" cy="39110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0"/>
            <a:ext cx="9144000" cy="838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9724"/>
            <a:ext cx="1447800" cy="7082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5CAF238-2438-C5FB-7CAA-3EF99DE5AD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123" y="908588"/>
            <a:ext cx="4216346" cy="389201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894D30C-5880-85A0-BABF-2C967578BE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4673" y="3555130"/>
            <a:ext cx="3642900" cy="3312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7421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A15CDAF-364C-C7BD-7AD0-E696587B6C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9724"/>
            <a:ext cx="1447800" cy="70827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FB44673-368C-9DD0-6278-84F1B758A3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" y="813375"/>
            <a:ext cx="6134100" cy="44344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FBE93F7-FA15-220C-5088-2A593B2F4E82}"/>
              </a:ext>
            </a:extLst>
          </p:cNvPr>
          <p:cNvSpPr txBox="1"/>
          <p:nvPr/>
        </p:nvSpPr>
        <p:spPr>
          <a:xfrm>
            <a:off x="723900" y="228600"/>
            <a:ext cx="5524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When you have a success . . 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3482C5-1FA5-6F72-AA1A-CB369E9B7890}"/>
              </a:ext>
            </a:extLst>
          </p:cNvPr>
          <p:cNvSpPr txBox="1"/>
          <p:nvPr/>
        </p:nvSpPr>
        <p:spPr>
          <a:xfrm>
            <a:off x="4572000" y="5564949"/>
            <a:ext cx="2644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. . . celebrate!</a:t>
            </a:r>
          </a:p>
        </p:txBody>
      </p:sp>
      <p:pic>
        <p:nvPicPr>
          <p:cNvPr id="1028" name="Picture 4" descr="Popping bottle of champagne with cork flying out and pair of clinking glasses. Vector illustration.">
            <a:extLst>
              <a:ext uri="{FF2B5EF4-FFF2-40B4-BE49-F238E27FC236}">
                <a16:creationId xmlns:a16="http://schemas.microsoft.com/office/drawing/2014/main" id="{2A2A0FD9-4852-C92A-24A9-2DFC26692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4749225"/>
            <a:ext cx="19812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48733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4DC8E3A-5063-AACF-F594-27B1D2A8D2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7755" y="68964"/>
            <a:ext cx="4122420" cy="60807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A460C74-C3B1-21C2-7A3A-8F1D16069A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" y="1828800"/>
            <a:ext cx="4651270" cy="33903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9249979-A1B1-AC25-FFF6-4D147E6946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9724"/>
            <a:ext cx="1447800" cy="7082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A6024DC-A1AA-D7C3-2A2A-37EBBF651020}"/>
              </a:ext>
            </a:extLst>
          </p:cNvPr>
          <p:cNvSpPr txBox="1"/>
          <p:nvPr/>
        </p:nvSpPr>
        <p:spPr>
          <a:xfrm>
            <a:off x="304800" y="228600"/>
            <a:ext cx="4191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Because nobody else does it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858C46-B7A1-7994-53B1-3D6207C75B46}"/>
              </a:ext>
            </a:extLst>
          </p:cNvPr>
          <p:cNvSpPr txBox="1"/>
          <p:nvPr/>
        </p:nvSpPr>
        <p:spPr>
          <a:xfrm>
            <a:off x="2133600" y="6149724"/>
            <a:ext cx="632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All-operator bus maps for the city and beyond</a:t>
            </a:r>
          </a:p>
        </p:txBody>
      </p:sp>
    </p:spTree>
    <p:extLst>
      <p:ext uri="{BB962C8B-B14F-4D97-AF65-F5344CB8AC3E}">
        <p14:creationId xmlns:p14="http://schemas.microsoft.com/office/powerpoint/2010/main" val="15162820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DDFBA91-F216-2CC0-8502-F3CBE1585B77}"/>
              </a:ext>
            </a:extLst>
          </p:cNvPr>
          <p:cNvSpPr txBox="1"/>
          <p:nvPr/>
        </p:nvSpPr>
        <p:spPr>
          <a:xfrm>
            <a:off x="304800" y="25974"/>
            <a:ext cx="762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Little things that make a difference   1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D42E706-D9E4-7AB8-27B8-3E82683C12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0775" y="736600"/>
            <a:ext cx="4038600" cy="53848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AAF14FB-BDEB-0FEB-6681-CFDEC3D5CF7F}"/>
              </a:ext>
            </a:extLst>
          </p:cNvPr>
          <p:cNvSpPr txBox="1"/>
          <p:nvPr/>
        </p:nvSpPr>
        <p:spPr>
          <a:xfrm>
            <a:off x="2390775" y="62484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New bus stop at the Crook o’ Lune</a:t>
            </a:r>
          </a:p>
        </p:txBody>
      </p:sp>
    </p:spTree>
    <p:extLst>
      <p:ext uri="{BB962C8B-B14F-4D97-AF65-F5344CB8AC3E}">
        <p14:creationId xmlns:p14="http://schemas.microsoft.com/office/powerpoint/2010/main" val="3957050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DDFBA91-F216-2CC0-8502-F3CBE1585B77}"/>
              </a:ext>
            </a:extLst>
          </p:cNvPr>
          <p:cNvSpPr txBox="1"/>
          <p:nvPr/>
        </p:nvSpPr>
        <p:spPr>
          <a:xfrm>
            <a:off x="304800" y="25974"/>
            <a:ext cx="762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Little things that make a difference    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8670FF2-F983-195C-7484-4FFB76F6D1A2}"/>
              </a:ext>
            </a:extLst>
          </p:cNvPr>
          <p:cNvSpPr txBox="1"/>
          <p:nvPr/>
        </p:nvSpPr>
        <p:spPr>
          <a:xfrm>
            <a:off x="4953000" y="3232079"/>
            <a:ext cx="3581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Timetable rack at </a:t>
            </a:r>
          </a:p>
          <a:p>
            <a:r>
              <a:rPr lang="en-GB" sz="2400" b="1" dirty="0"/>
              <a:t>Lancaster Bus Station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11C2EF-2991-513A-0DBB-AE4B8CD2CA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28625" y="1447302"/>
            <a:ext cx="5867400" cy="440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4610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D46DCA7-7EEC-CA00-DA51-2FA49B77C79E}"/>
              </a:ext>
            </a:extLst>
          </p:cNvPr>
          <p:cNvSpPr txBox="1"/>
          <p:nvPr/>
        </p:nvSpPr>
        <p:spPr>
          <a:xfrm>
            <a:off x="609600" y="228600"/>
            <a:ext cx="800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Telling People What We Do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38442D-84B1-4D00-0C45-08D2CE7048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9724"/>
            <a:ext cx="1447800" cy="7082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6CB39D6-2C52-60D3-82BB-DF4EEF7C99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63652">
            <a:off x="730544" y="1477354"/>
            <a:ext cx="2603606" cy="35337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212D78B-13C2-C5F7-EEAF-8757889ADC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4655" y="1143000"/>
            <a:ext cx="2850889" cy="36099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AFF4305-5A39-878B-9C4E-119551276C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5645">
            <a:off x="5903854" y="1512774"/>
            <a:ext cx="2603606" cy="357187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023063D-04A3-729B-21A9-443C5D50A48C}"/>
              </a:ext>
            </a:extLst>
          </p:cNvPr>
          <p:cNvSpPr txBox="1"/>
          <p:nvPr/>
        </p:nvSpPr>
        <p:spPr>
          <a:xfrm>
            <a:off x="1905000" y="5715000"/>
            <a:ext cx="533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</a:rPr>
              <a:t>www.lancasterbususers.com</a:t>
            </a:r>
          </a:p>
        </p:txBody>
      </p:sp>
    </p:spTree>
    <p:extLst>
      <p:ext uri="{BB962C8B-B14F-4D97-AF65-F5344CB8AC3E}">
        <p14:creationId xmlns:p14="http://schemas.microsoft.com/office/powerpoint/2010/main" val="24338029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896154"/>
            <a:ext cx="8305800" cy="46672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08132"/>
            <a:ext cx="1737230" cy="84986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57400" y="5638800"/>
            <a:ext cx="7038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           Our member, Duncan – star of BBC News and the  Daily Mail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9460DF-14FE-9587-30B4-AED58B18F057}"/>
              </a:ext>
            </a:extLst>
          </p:cNvPr>
          <p:cNvSpPr txBox="1"/>
          <p:nvPr/>
        </p:nvSpPr>
        <p:spPr>
          <a:xfrm>
            <a:off x="1066800" y="228600"/>
            <a:ext cx="7239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Campaigning should be imaginative – and fun!	</a:t>
            </a:r>
          </a:p>
        </p:txBody>
      </p:sp>
    </p:spTree>
    <p:extLst>
      <p:ext uri="{BB962C8B-B14F-4D97-AF65-F5344CB8AC3E}">
        <p14:creationId xmlns:p14="http://schemas.microsoft.com/office/powerpoint/2010/main" val="2275542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302359"/>
            <a:ext cx="8229600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Who are we?</a:t>
            </a:r>
          </a:p>
          <a:p>
            <a:r>
              <a:rPr lang="en-GB" sz="4800" b="1" dirty="0"/>
              <a:t>A group of 39 individuals plus</a:t>
            </a:r>
          </a:p>
          <a:p>
            <a:r>
              <a:rPr lang="en-GB" sz="4800" b="1" dirty="0"/>
              <a:t>three corporate members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4800" b="1" dirty="0"/>
          </a:p>
          <a:p>
            <a:endParaRPr lang="en-GB" sz="48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600" b="1" dirty="0"/>
          </a:p>
          <a:p>
            <a:endParaRPr lang="en-GB" sz="2600" b="1" dirty="0"/>
          </a:p>
          <a:p>
            <a:endParaRPr lang="en-GB" sz="26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" y="6114670"/>
            <a:ext cx="1519451" cy="743329"/>
          </a:xfrm>
          <a:prstGeom prst="rect">
            <a:avLst/>
          </a:prstGeom>
        </p:spPr>
      </p:pic>
      <p:pic>
        <p:nvPicPr>
          <p:cNvPr id="2" name="Picture 6" descr="Image Library - Stagecoach Group">
            <a:extLst>
              <a:ext uri="{FF2B5EF4-FFF2-40B4-BE49-F238E27FC236}">
                <a16:creationId xmlns:a16="http://schemas.microsoft.com/office/drawing/2014/main" id="{8B360465-CE36-94B5-6731-C7D29DD647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2692801"/>
            <a:ext cx="4400550" cy="120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Kirkby Lonsdale Coach Hire - Coach Hire Morecambe">
            <a:extLst>
              <a:ext uri="{FF2B5EF4-FFF2-40B4-BE49-F238E27FC236}">
                <a16:creationId xmlns:a16="http://schemas.microsoft.com/office/drawing/2014/main" id="{37234B96-601E-69CF-22ED-DD0BBB9AE4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4290769"/>
            <a:ext cx="7239000" cy="1122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Home | Lancaster University">
            <a:extLst>
              <a:ext uri="{FF2B5EF4-FFF2-40B4-BE49-F238E27FC236}">
                <a16:creationId xmlns:a16="http://schemas.microsoft.com/office/drawing/2014/main" id="{06D452B1-8D8E-66F1-2BC8-A341A931A5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925" y="2692801"/>
            <a:ext cx="4114800" cy="120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2581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0" y="6096000"/>
            <a:ext cx="1557614" cy="761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4384" y="990600"/>
            <a:ext cx="813861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b="1" dirty="0"/>
              <a:t>Set up in 2014</a:t>
            </a:r>
          </a:p>
          <a:p>
            <a:r>
              <a:rPr lang="en-GB" sz="3600" b="1" dirty="0"/>
              <a:t>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b="1" dirty="0"/>
              <a:t>The only active Bus Users’ Group in Lancashire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3600" b="1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b="1" dirty="0"/>
              <a:t>One of very few in the North West</a:t>
            </a:r>
          </a:p>
          <a:p>
            <a:endParaRPr lang="en-GB" sz="3600" b="1" dirty="0"/>
          </a:p>
        </p:txBody>
      </p:sp>
    </p:spTree>
    <p:extLst>
      <p:ext uri="{BB962C8B-B14F-4D97-AF65-F5344CB8AC3E}">
        <p14:creationId xmlns:p14="http://schemas.microsoft.com/office/powerpoint/2010/main" val="2765408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0" y="152400"/>
            <a:ext cx="8305800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Our Aim</a:t>
            </a:r>
          </a:p>
          <a:p>
            <a:endParaRPr lang="en-GB" sz="2800" b="1" dirty="0">
              <a:solidFill>
                <a:srgbClr val="000000"/>
              </a:solidFill>
            </a:endParaRPr>
          </a:p>
          <a:p>
            <a:endParaRPr lang="en-GB" sz="2800" b="1" dirty="0">
              <a:solidFill>
                <a:srgbClr val="000000"/>
              </a:solidFill>
            </a:endParaRPr>
          </a:p>
          <a:p>
            <a:endParaRPr lang="en-GB" sz="2800" b="1" dirty="0">
              <a:solidFill>
                <a:srgbClr val="000000"/>
              </a:solidFill>
            </a:endParaRPr>
          </a:p>
          <a:p>
            <a:endParaRPr lang="en-GB" sz="2800" b="1" dirty="0">
              <a:solidFill>
                <a:srgbClr val="000000"/>
              </a:solidFill>
            </a:endParaRPr>
          </a:p>
          <a:p>
            <a:endParaRPr lang="en-GB" sz="2800" b="1" dirty="0">
              <a:solidFill>
                <a:srgbClr val="000000"/>
              </a:solidFill>
            </a:endParaRPr>
          </a:p>
          <a:p>
            <a:endParaRPr lang="en-GB" sz="2800" b="1" dirty="0">
              <a:solidFill>
                <a:srgbClr val="000000"/>
              </a:solidFill>
            </a:endParaRPr>
          </a:p>
          <a:p>
            <a:endParaRPr lang="en-GB" sz="2800" b="1" dirty="0">
              <a:solidFill>
                <a:srgbClr val="000000"/>
              </a:solidFill>
            </a:endParaRPr>
          </a:p>
          <a:p>
            <a:endParaRPr lang="en-GB" sz="2800" b="1" dirty="0">
              <a:solidFill>
                <a:srgbClr val="000000"/>
              </a:solidFill>
            </a:endParaRPr>
          </a:p>
          <a:p>
            <a:endParaRPr lang="en-GB" sz="2800" b="1" dirty="0">
              <a:solidFill>
                <a:srgbClr val="000000"/>
              </a:solidFill>
            </a:endParaRPr>
          </a:p>
          <a:p>
            <a:endParaRPr lang="en-GB" sz="2800" b="1" dirty="0">
              <a:solidFill>
                <a:srgbClr val="000000"/>
              </a:solidFill>
            </a:endParaRPr>
          </a:p>
          <a:p>
            <a:r>
              <a:rPr lang="en-GB" sz="2800" b="1" dirty="0">
                <a:solidFill>
                  <a:srgbClr val="000000"/>
                </a:solidFill>
              </a:rPr>
              <a:t>To</a:t>
            </a:r>
            <a:r>
              <a:rPr lang="en-GB" sz="2800" b="1" i="0" dirty="0">
                <a:solidFill>
                  <a:srgbClr val="000000"/>
                </a:solidFill>
                <a:effectLst/>
              </a:rPr>
              <a:t> further the interests of bus passengers throughout the Lancaster District, including Morecambe, Heysham, Carnforth and the surrounding rural area.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" y="6151948"/>
            <a:ext cx="1443251" cy="7060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AB4D010-5468-E60F-B57C-EC7BDDF598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457200"/>
            <a:ext cx="5588000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333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2E3DD14-E897-6175-8E8F-AE0CB1684D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" y="6075168"/>
            <a:ext cx="1600200" cy="78283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531F567-892B-952E-AB04-A7126B7FDFCC}"/>
              </a:ext>
            </a:extLst>
          </p:cNvPr>
          <p:cNvSpPr txBox="1"/>
          <p:nvPr/>
        </p:nvSpPr>
        <p:spPr>
          <a:xfrm>
            <a:off x="381000" y="457200"/>
            <a:ext cx="8305800" cy="658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800" b="1" dirty="0"/>
          </a:p>
          <a:p>
            <a:r>
              <a:rPr lang="en-GB" sz="2800" b="1" dirty="0"/>
              <a:t>Our Approach  1</a:t>
            </a:r>
          </a:p>
          <a:p>
            <a:endParaRPr lang="en-GB" sz="28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/>
              <a:t>We seek to work with bus companies and councils and not against them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/>
              <a:t>We have developed contacts at many levels within our local bus industry and the county council – not just senior management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/>
              <a:t>We seek to be realistic in what we can achieve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/>
              <a:t>We make full use of traditional and social media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b="1" dirty="0"/>
          </a:p>
          <a:p>
            <a:endParaRPr lang="en-GB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5876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C0BDA25-7D16-BD7D-CB60-FA118AE1D4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" y="6075168"/>
            <a:ext cx="1600200" cy="78283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869AFC5-949B-1067-183C-B002585F76E6}"/>
              </a:ext>
            </a:extLst>
          </p:cNvPr>
          <p:cNvSpPr txBox="1"/>
          <p:nvPr/>
        </p:nvSpPr>
        <p:spPr>
          <a:xfrm>
            <a:off x="466725" y="385167"/>
            <a:ext cx="8601075" cy="66479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/>
              <a:t>Our Approach  2</a:t>
            </a:r>
          </a:p>
          <a:p>
            <a:endParaRPr lang="en-GB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/>
              <a:t>We have experienced campaigners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/>
              <a:t>We have local politicians on board</a:t>
            </a:r>
          </a:p>
          <a:p>
            <a:endParaRPr lang="en-GB" sz="1800" b="1" dirty="0"/>
          </a:p>
          <a:p>
            <a:endParaRPr lang="en-GB" b="1" dirty="0"/>
          </a:p>
          <a:p>
            <a:endParaRPr lang="en-GB" sz="1800" b="1" dirty="0"/>
          </a:p>
          <a:p>
            <a:endParaRPr lang="en-GB" b="1" dirty="0"/>
          </a:p>
          <a:p>
            <a:endParaRPr lang="en-GB" sz="1800" b="1" dirty="0"/>
          </a:p>
          <a:p>
            <a:endParaRPr lang="en-GB" b="1" dirty="0"/>
          </a:p>
          <a:p>
            <a:endParaRPr lang="en-GB" sz="1800" b="1" dirty="0"/>
          </a:p>
          <a:p>
            <a:endParaRPr lang="en-GB" b="1" dirty="0"/>
          </a:p>
          <a:p>
            <a:endParaRPr lang="en-GB" sz="1800" b="1" dirty="0"/>
          </a:p>
          <a:p>
            <a:endParaRPr lang="en-GB" b="1" dirty="0"/>
          </a:p>
          <a:p>
            <a:endParaRPr lang="en-GB" sz="1800" b="1" dirty="0"/>
          </a:p>
          <a:p>
            <a:endParaRPr lang="en-GB" b="1" dirty="0"/>
          </a:p>
          <a:p>
            <a:endParaRPr lang="en-GB" sz="1800" b="1" dirty="0"/>
          </a:p>
          <a:p>
            <a:endParaRPr lang="en-GB" b="1" dirty="0"/>
          </a:p>
          <a:p>
            <a:endParaRPr lang="en-GB" sz="1800" b="1" dirty="0"/>
          </a:p>
          <a:p>
            <a:endParaRPr lang="en-GB" b="1" dirty="0"/>
          </a:p>
          <a:p>
            <a:endParaRPr lang="en-GB" sz="1800" b="1" dirty="0"/>
          </a:p>
        </p:txBody>
      </p:sp>
      <p:pic>
        <p:nvPicPr>
          <p:cNvPr id="7" name="Picture 2" descr="Abi Mills (@childminderabi1) / Twitter">
            <a:extLst>
              <a:ext uri="{FF2B5EF4-FFF2-40B4-BE49-F238E27FC236}">
                <a16:creationId xmlns:a16="http://schemas.microsoft.com/office/drawing/2014/main" id="{5D08F8C5-7AC0-D614-8BDC-2B2B3AC9BE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488247"/>
            <a:ext cx="4343400" cy="3302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Lizzi Collinge">
            <a:extLst>
              <a:ext uri="{FF2B5EF4-FFF2-40B4-BE49-F238E27FC236}">
                <a16:creationId xmlns:a16="http://schemas.microsoft.com/office/drawing/2014/main" id="{FF5E67C0-149F-19CC-3CD6-431B000E55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488247"/>
            <a:ext cx="3985713" cy="3302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5657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6809146-545B-4745-35D9-2A83138976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" y="6075168"/>
            <a:ext cx="1600200" cy="78283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591674B-DE7F-BFDB-460D-26CA86AA8CBD}"/>
              </a:ext>
            </a:extLst>
          </p:cNvPr>
          <p:cNvSpPr txBox="1"/>
          <p:nvPr/>
        </p:nvSpPr>
        <p:spPr>
          <a:xfrm>
            <a:off x="228600" y="381000"/>
            <a:ext cx="10058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Our Approach  3</a:t>
            </a:r>
          </a:p>
          <a:p>
            <a:endParaRPr lang="en-GB" sz="2400" b="1" dirty="0"/>
          </a:p>
          <a:p>
            <a:r>
              <a:rPr lang="en-GB" sz="2400" b="1" dirty="0"/>
              <a:t>And we have bus users!</a:t>
            </a:r>
          </a:p>
          <a:p>
            <a:endParaRPr lang="en-GB" sz="2400" b="1" dirty="0"/>
          </a:p>
          <a:p>
            <a:endParaRPr lang="en-GB" sz="24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55A7BA-61E7-E254-E4E1-CAA3D6BAC6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202894"/>
            <a:ext cx="3927590" cy="28881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7C4B51C-76DD-2C69-711B-61FFA8DE69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67" y="2133600"/>
            <a:ext cx="4391183" cy="32766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D0F4CAF-65C5-5B1D-D667-9A6EF9FC18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300" y="3581400"/>
            <a:ext cx="4000500" cy="2941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711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5" y="6089571"/>
            <a:ext cx="1510145" cy="73877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981200" y="228600"/>
            <a:ext cx="5791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OUR CAMPAIGNS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845419"/>
            <a:ext cx="8534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High-Level Campaigning:</a:t>
            </a:r>
          </a:p>
          <a:p>
            <a:endParaRPr lang="en-GB" sz="3200" b="1" dirty="0"/>
          </a:p>
          <a:p>
            <a:r>
              <a:rPr lang="en-GB" sz="3200" b="1" dirty="0"/>
              <a:t>Members of Stakeholder Forum of the Lancashire Enhanced Partnership.</a:t>
            </a:r>
          </a:p>
          <a:p>
            <a:endParaRPr lang="en-GB" sz="3200" b="1" dirty="0"/>
          </a:p>
          <a:p>
            <a:r>
              <a:rPr lang="en-GB" sz="3200" b="1" dirty="0"/>
              <a:t>Respond to Consultations on Transport Matters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CF485C-EEA5-5D8A-0437-266D8E82DE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3962400"/>
            <a:ext cx="1352550" cy="20501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64948ED-DBFF-99B3-C9DF-0F0BEF78CF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6131" y="3981450"/>
            <a:ext cx="1695450" cy="23736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136E28B-7FAA-3FD2-E376-D9334982897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8362" y="4021506"/>
            <a:ext cx="1695450" cy="220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0779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3A2C5AF-BEC9-6E1E-8597-C01DAC745E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2722" y="868218"/>
            <a:ext cx="3609956" cy="512156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5097BF7-3831-299A-3897-31D90090DC20}"/>
              </a:ext>
            </a:extLst>
          </p:cNvPr>
          <p:cNvSpPr txBox="1"/>
          <p:nvPr/>
        </p:nvSpPr>
        <p:spPr>
          <a:xfrm>
            <a:off x="762000" y="228600"/>
            <a:ext cx="739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We don’t just respond. We are pro-active too.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416070-7D6A-6132-0261-FACAEBEC42AC}"/>
              </a:ext>
            </a:extLst>
          </p:cNvPr>
          <p:cNvSpPr txBox="1"/>
          <p:nvPr/>
        </p:nvSpPr>
        <p:spPr>
          <a:xfrm>
            <a:off x="1600200" y="6167735"/>
            <a:ext cx="64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A Bus Service Improvement Plan for Lancaster</a:t>
            </a:r>
          </a:p>
        </p:txBody>
      </p:sp>
    </p:spTree>
    <p:extLst>
      <p:ext uri="{BB962C8B-B14F-4D97-AF65-F5344CB8AC3E}">
        <p14:creationId xmlns:p14="http://schemas.microsoft.com/office/powerpoint/2010/main" val="39351289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3362</TotalTime>
  <Words>330</Words>
  <Application>Microsoft Office PowerPoint</Application>
  <PresentationFormat>On-screen Show (4:3)</PresentationFormat>
  <Paragraphs>92</Paragraphs>
  <Slides>16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LANCASTER BUS USERS’ GROUP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Hilary</dc:creator>
  <cp:lastModifiedBy>John Moorhouse</cp:lastModifiedBy>
  <cp:revision>100</cp:revision>
  <dcterms:created xsi:type="dcterms:W3CDTF">2018-02-02T17:15:40Z</dcterms:created>
  <dcterms:modified xsi:type="dcterms:W3CDTF">2023-06-20T09:22:46Z</dcterms:modified>
</cp:coreProperties>
</file>