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7" r:id="rId3"/>
    <p:sldId id="256" r:id="rId4"/>
    <p:sldId id="285" r:id="rId5"/>
    <p:sldId id="291" r:id="rId6"/>
    <p:sldId id="281" r:id="rId7"/>
    <p:sldId id="258" r:id="rId8"/>
    <p:sldId id="294" r:id="rId9"/>
    <p:sldId id="293" r:id="rId10"/>
    <p:sldId id="295" r:id="rId11"/>
    <p:sldId id="301" r:id="rId12"/>
    <p:sldId id="260" r:id="rId13"/>
    <p:sldId id="292" r:id="rId14"/>
    <p:sldId id="297" r:id="rId15"/>
    <p:sldId id="296" r:id="rId16"/>
    <p:sldId id="286" r:id="rId17"/>
    <p:sldId id="268" r:id="rId18"/>
    <p:sldId id="290" r:id="rId19"/>
    <p:sldId id="289" r:id="rId20"/>
    <p:sldId id="298" r:id="rId21"/>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9F0AAB-6A75-44AC-A96B-6B2B2FCF2A54}" v="4" dt="2023-06-29T12:16:17.1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70870" autoAdjust="0"/>
  </p:normalViewPr>
  <p:slideViewPr>
    <p:cSldViewPr>
      <p:cViewPr varScale="1">
        <p:scale>
          <a:sx n="68" d="100"/>
          <a:sy n="68" d="100"/>
        </p:scale>
        <p:origin x="1824"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4650"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08413" y="0"/>
            <a:ext cx="2914650" cy="493713"/>
          </a:xfrm>
          <a:prstGeom prst="rect">
            <a:avLst/>
          </a:prstGeom>
        </p:spPr>
        <p:txBody>
          <a:bodyPr vert="horz" lIns="91440" tIns="45720" rIns="91440" bIns="45720" rtlCol="0"/>
          <a:lstStyle>
            <a:lvl1pPr algn="r">
              <a:defRPr sz="1200"/>
            </a:lvl1pPr>
          </a:lstStyle>
          <a:p>
            <a:fld id="{E89393BC-4FEE-4147-98AE-9D868C0A8BA6}" type="datetimeFigureOut">
              <a:rPr lang="en-GB" smtClean="0"/>
              <a:t>29/06/2023</a:t>
            </a:fld>
            <a:endParaRPr lang="en-GB"/>
          </a:p>
        </p:txBody>
      </p:sp>
      <p:sp>
        <p:nvSpPr>
          <p:cNvPr id="4" name="Slide Image Placeholder 3"/>
          <p:cNvSpPr>
            <a:spLocks noGrp="1" noRot="1" noChangeAspect="1"/>
          </p:cNvSpPr>
          <p:nvPr>
            <p:ph type="sldImg" idx="2"/>
          </p:nvPr>
        </p:nvSpPr>
        <p:spPr>
          <a:xfrm>
            <a:off x="895350" y="741363"/>
            <a:ext cx="4933950" cy="3702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100" y="4691063"/>
            <a:ext cx="5378450" cy="44434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950"/>
            <a:ext cx="2914650" cy="49371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08413" y="9378950"/>
            <a:ext cx="2914650" cy="493713"/>
          </a:xfrm>
          <a:prstGeom prst="rect">
            <a:avLst/>
          </a:prstGeom>
        </p:spPr>
        <p:txBody>
          <a:bodyPr vert="horz" lIns="91440" tIns="45720" rIns="91440" bIns="45720" rtlCol="0" anchor="b"/>
          <a:lstStyle>
            <a:lvl1pPr algn="r">
              <a:defRPr sz="1200"/>
            </a:lvl1pPr>
          </a:lstStyle>
          <a:p>
            <a:fld id="{6CDBED07-F34C-4613-AAD2-85E66091BC8F}" type="slidenum">
              <a:rPr lang="en-GB" smtClean="0"/>
              <a:t>‹#›</a:t>
            </a:fld>
            <a:endParaRPr lang="en-GB"/>
          </a:p>
        </p:txBody>
      </p:sp>
    </p:spTree>
    <p:extLst>
      <p:ext uri="{BB962C8B-B14F-4D97-AF65-F5344CB8AC3E}">
        <p14:creationId xmlns:p14="http://schemas.microsoft.com/office/powerpoint/2010/main" val="3954911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 and thank you to Travel Watch North West for giving us this opportunity to speak today about Community Rail</a:t>
            </a:r>
          </a:p>
          <a:p>
            <a:r>
              <a:rPr lang="en-GB" dirty="0"/>
              <a:t>I’m Dawn McGough and I’m the Community Rail Manager for Community Rail Cumbria</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1</a:t>
            </a:fld>
            <a:endParaRPr lang="en-GB"/>
          </a:p>
        </p:txBody>
      </p:sp>
    </p:spTree>
    <p:extLst>
      <p:ext uri="{BB962C8B-B14F-4D97-AF65-F5344CB8AC3E}">
        <p14:creationId xmlns:p14="http://schemas.microsoft.com/office/powerpoint/2010/main" val="107985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cs typeface="Times New Roman" panose="02020603050405020304" pitchFamily="18" charset="0"/>
              </a:rPr>
              <a:t>And finally for something a little different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cs typeface="Times New Roman" panose="02020603050405020304" pitchFamily="18" charset="0"/>
              </a:rPr>
              <a:t>The rails which circled the world is an exhibition of the industrial and social heritage of Workington on the West Cumbrian coast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cs typeface="Times New Roman" panose="02020603050405020304" pitchFamily="18" charset="0"/>
              </a:rPr>
              <a:t>17 displays celebrate the coal, iron, steel and shipping industries which made Workington a global name as they shipped rails around the world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cs typeface="Times New Roman" panose="02020603050405020304" pitchFamily="18" charset="0"/>
              </a:rPr>
              <a:t>The invention of the Bessemer was a turning point in the growth of Workington’s economy well being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cs typeface="Times New Roman" panose="02020603050405020304" pitchFamily="18" charset="0"/>
              </a:rPr>
              <a:t>The display is a powerful outside education space teaching young people about these important industries and the renown of this humble West Cumbrian town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cs typeface="Times New Roman" panose="02020603050405020304" pitchFamily="18" charset="0"/>
              </a:rPr>
              <a:t>The displays also evoke significant nostalgia as people identify with their parents and grand parents and days and ways of years gone by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cs typeface="Times New Roman" panose="02020603050405020304" pitchFamily="18" charset="0"/>
              </a:rPr>
              <a:t>I’d now like to hand over to my colleague and CRP Chairman Tim Owen who will talk to you about some other aspects of Community Rail</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10</a:t>
            </a:fld>
            <a:endParaRPr lang="en-GB"/>
          </a:p>
        </p:txBody>
      </p:sp>
    </p:spTree>
    <p:extLst>
      <p:ext uri="{BB962C8B-B14F-4D97-AF65-F5344CB8AC3E}">
        <p14:creationId xmlns:p14="http://schemas.microsoft.com/office/powerpoint/2010/main" val="235033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Calibri" panose="020F0502020204030204" pitchFamily="34" charset="0"/>
              </a:rPr>
              <a:t>Long tradition of station adoption and all 38 CRP stations across the Cumbrian Coast Line, Furness Line and Lakes Line have a station adoption group</a:t>
            </a:r>
          </a:p>
          <a:p>
            <a:r>
              <a:rPr lang="en-GB" sz="1200" dirty="0">
                <a:latin typeface="Calibri" panose="020F0502020204030204" pitchFamily="34" charset="0"/>
              </a:rPr>
              <a:t>Groups include the local community, families, schools, mental health and social care </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11</a:t>
            </a:fld>
            <a:endParaRPr lang="en-GB"/>
          </a:p>
        </p:txBody>
      </p:sp>
    </p:spTree>
    <p:extLst>
      <p:ext uri="{BB962C8B-B14F-4D97-AF65-F5344CB8AC3E}">
        <p14:creationId xmlns:p14="http://schemas.microsoft.com/office/powerpoint/2010/main" val="1151709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Calibri" panose="020F0502020204030204" pitchFamily="34" charset="0"/>
              </a:rPr>
              <a:t>Activities range from Gardening to Landscaping</a:t>
            </a:r>
          </a:p>
          <a:p>
            <a:r>
              <a:rPr lang="en-GB" sz="1200" dirty="0">
                <a:latin typeface="Calibri" panose="020F0502020204030204" pitchFamily="34" charset="0"/>
              </a:rPr>
              <a:t>General tidying to Building Renovation</a:t>
            </a:r>
          </a:p>
          <a:p>
            <a:r>
              <a:rPr lang="en-GB" sz="1200" dirty="0">
                <a:latin typeface="Calibri" panose="020F0502020204030204" pitchFamily="34" charset="0"/>
              </a:rPr>
              <a:t>Art works to heritage displays</a:t>
            </a:r>
          </a:p>
          <a:p>
            <a:r>
              <a:rPr lang="en-GB" sz="1200" dirty="0">
                <a:latin typeface="Calibri" panose="020F0502020204030204" pitchFamily="34" charset="0"/>
              </a:rPr>
              <a:t>Grants available to bid for funding</a:t>
            </a:r>
          </a:p>
          <a:p>
            <a:r>
              <a:rPr lang="en-GB" dirty="0"/>
              <a:t>Here we have a Kendal station planter and the Staveley art project both created and installed by Friends of the Lakes Line</a:t>
            </a:r>
          </a:p>
          <a:p>
            <a:r>
              <a:rPr lang="en-GB" dirty="0"/>
              <a:t> </a:t>
            </a:r>
          </a:p>
        </p:txBody>
      </p:sp>
      <p:sp>
        <p:nvSpPr>
          <p:cNvPr id="4" name="Slide Number Placeholder 3"/>
          <p:cNvSpPr>
            <a:spLocks noGrp="1"/>
          </p:cNvSpPr>
          <p:nvPr>
            <p:ph type="sldNum" sz="quarter" idx="5"/>
          </p:nvPr>
        </p:nvSpPr>
        <p:spPr/>
        <p:txBody>
          <a:bodyPr/>
          <a:lstStyle/>
          <a:p>
            <a:fld id="{6CDBED07-F34C-4613-AAD2-85E66091BC8F}" type="slidenum">
              <a:rPr lang="en-GB" smtClean="0"/>
              <a:t>12</a:t>
            </a:fld>
            <a:endParaRPr lang="en-GB"/>
          </a:p>
        </p:txBody>
      </p:sp>
    </p:spTree>
    <p:extLst>
      <p:ext uri="{BB962C8B-B14F-4D97-AF65-F5344CB8AC3E}">
        <p14:creationId xmlns:p14="http://schemas.microsoft.com/office/powerpoint/2010/main" val="3367649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Here we have the Grange station heritage display created by the Friends of Grange Station</a:t>
            </a:r>
          </a:p>
        </p:txBody>
      </p:sp>
      <p:sp>
        <p:nvSpPr>
          <p:cNvPr id="4" name="Slide Number Placeholder 3"/>
          <p:cNvSpPr>
            <a:spLocks noGrp="1"/>
          </p:cNvSpPr>
          <p:nvPr>
            <p:ph type="sldNum" sz="quarter" idx="5"/>
          </p:nvPr>
        </p:nvSpPr>
        <p:spPr/>
        <p:txBody>
          <a:bodyPr/>
          <a:lstStyle/>
          <a:p>
            <a:fld id="{6CDBED07-F34C-4613-AAD2-85E66091BC8F}" type="slidenum">
              <a:rPr lang="en-GB" smtClean="0"/>
              <a:t>13</a:t>
            </a:fld>
            <a:endParaRPr lang="en-GB"/>
          </a:p>
        </p:txBody>
      </p:sp>
    </p:spTree>
    <p:extLst>
      <p:ext uri="{BB962C8B-B14F-4D97-AF65-F5344CB8AC3E}">
        <p14:creationId xmlns:p14="http://schemas.microsoft.com/office/powerpoint/2010/main" val="2129485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Friends of Kents Bank Station and Foreshore gardening Party</a:t>
            </a:r>
          </a:p>
          <a:p>
            <a:r>
              <a:rPr lang="en-GB" dirty="0"/>
              <a:t>Friends of Dalton Station install their bug hotel created by the local secondary school</a:t>
            </a:r>
          </a:p>
        </p:txBody>
      </p:sp>
      <p:sp>
        <p:nvSpPr>
          <p:cNvPr id="4" name="Slide Number Placeholder 3"/>
          <p:cNvSpPr>
            <a:spLocks noGrp="1"/>
          </p:cNvSpPr>
          <p:nvPr>
            <p:ph type="sldNum" sz="quarter" idx="5"/>
          </p:nvPr>
        </p:nvSpPr>
        <p:spPr/>
        <p:txBody>
          <a:bodyPr/>
          <a:lstStyle/>
          <a:p>
            <a:fld id="{6CDBED07-F34C-4613-AAD2-85E66091BC8F}" type="slidenum">
              <a:rPr lang="en-GB" smtClean="0"/>
              <a:t>14</a:t>
            </a:fld>
            <a:endParaRPr lang="en-GB"/>
          </a:p>
        </p:txBody>
      </p:sp>
    </p:spTree>
    <p:extLst>
      <p:ext uri="{BB962C8B-B14F-4D97-AF65-F5344CB8AC3E}">
        <p14:creationId xmlns:p14="http://schemas.microsoft.com/office/powerpoint/2010/main" val="1889006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order to bring about these amazing projects there are a range of key partners the CRPs work with across both the rail industry and our local communities</a:t>
            </a:r>
          </a:p>
          <a:p>
            <a:r>
              <a:rPr lang="en-GB" dirty="0"/>
              <a:t>TOC funding is key to the existence of most CRPs and Local Authority input and support from Councils, National Parks and Tourism is vital</a:t>
            </a:r>
          </a:p>
        </p:txBody>
      </p:sp>
      <p:sp>
        <p:nvSpPr>
          <p:cNvPr id="4" name="Slide Number Placeholder 3"/>
          <p:cNvSpPr>
            <a:spLocks noGrp="1"/>
          </p:cNvSpPr>
          <p:nvPr>
            <p:ph type="sldNum" sz="quarter" idx="5"/>
          </p:nvPr>
        </p:nvSpPr>
        <p:spPr/>
        <p:txBody>
          <a:bodyPr/>
          <a:lstStyle/>
          <a:p>
            <a:fld id="{6CDBED07-F34C-4613-AAD2-85E66091BC8F}" type="slidenum">
              <a:rPr lang="en-GB" smtClean="0"/>
              <a:t>15</a:t>
            </a:fld>
            <a:endParaRPr lang="en-GB"/>
          </a:p>
        </p:txBody>
      </p:sp>
    </p:spTree>
    <p:extLst>
      <p:ext uri="{BB962C8B-B14F-4D97-AF65-F5344CB8AC3E}">
        <p14:creationId xmlns:p14="http://schemas.microsoft.com/office/powerpoint/2010/main" val="911999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to Travel Watch North West for enabling us to talk to you all about Community Rail</a:t>
            </a:r>
          </a:p>
          <a:p>
            <a:r>
              <a:rPr lang="en-GB" dirty="0"/>
              <a:t>We would welcome any questions you may have</a:t>
            </a:r>
          </a:p>
          <a:p>
            <a:r>
              <a:rPr lang="en-GB" dirty="0"/>
              <a:t>Thank you</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19</a:t>
            </a:fld>
            <a:endParaRPr lang="en-GB"/>
          </a:p>
        </p:txBody>
      </p:sp>
    </p:spTree>
    <p:extLst>
      <p:ext uri="{BB962C8B-B14F-4D97-AF65-F5344CB8AC3E}">
        <p14:creationId xmlns:p14="http://schemas.microsoft.com/office/powerpoint/2010/main" val="531346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latin typeface="Calibri" panose="020F0502020204030204" pitchFamily="34" charset="0"/>
              </a:rPr>
              <a:t>Community Rail Cumbria is made up of 3 Accredited Lines – the Cumbrian Coast Line, the Furness Line and the Lakes Line</a:t>
            </a:r>
          </a:p>
          <a:p>
            <a:r>
              <a:rPr lang="en-GB" sz="2800" dirty="0">
                <a:latin typeface="Calibri" panose="020F0502020204030204" pitchFamily="34" charset="0"/>
              </a:rPr>
              <a:t>We were formerly hosted by Cumbria County Council and are now hosted by the new Westmorland &amp; Furness Council who support the team with central resources </a:t>
            </a:r>
            <a:r>
              <a:rPr lang="en-GB" sz="2800" dirty="0" err="1">
                <a:latin typeface="Calibri" panose="020F0502020204030204" pitchFamily="34" charset="0"/>
              </a:rPr>
              <a:t>eg</a:t>
            </a:r>
            <a:r>
              <a:rPr lang="en-GB" sz="2800" dirty="0">
                <a:latin typeface="Calibri" panose="020F0502020204030204" pitchFamily="34" charset="0"/>
              </a:rPr>
              <a:t> payroll and IT</a:t>
            </a:r>
          </a:p>
          <a:p>
            <a:r>
              <a:rPr lang="en-GB" sz="2800" dirty="0">
                <a:latin typeface="Calibri" panose="020F0502020204030204" pitchFamily="34" charset="0"/>
              </a:rPr>
              <a:t>We also have a service level agreement in place to provide equivalent services to the new Cumberland Council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latin typeface="Calibri" panose="020F0502020204030204" pitchFamily="34" charset="0"/>
              </a:rPr>
              <a:t>We continue to rely on external funding particularly from Train Operating Companies and stakeholder organisations</a:t>
            </a:r>
          </a:p>
          <a:p>
            <a:r>
              <a:rPr lang="en-GB" sz="2800" dirty="0">
                <a:latin typeface="Calibri" panose="020F0502020204030204" pitchFamily="34" charset="0"/>
              </a:rPr>
              <a:t>We have 3 individual Partnership Boards – one for each line – recognising the individuality of each line </a:t>
            </a:r>
          </a:p>
          <a:p>
            <a:pPr marL="0" lvl="1" indent="0">
              <a:buFont typeface="Arial" panose="020B0604020202020204" pitchFamily="34" charset="0"/>
              <a:buNone/>
            </a:pPr>
            <a:r>
              <a:rPr lang="en-GB" dirty="0">
                <a:latin typeface="Calibri" panose="020F0502020204030204" pitchFamily="34" charset="0"/>
              </a:rPr>
              <a:t>But work together to provide a united voice for improving rail matters across Cumbria</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2</a:t>
            </a:fld>
            <a:endParaRPr lang="en-GB"/>
          </a:p>
        </p:txBody>
      </p:sp>
    </p:spTree>
    <p:extLst>
      <p:ext uri="{BB962C8B-B14F-4D97-AF65-F5344CB8AC3E}">
        <p14:creationId xmlns:p14="http://schemas.microsoft.com/office/powerpoint/2010/main" val="1431483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Community Rail Network based in Huddersfield, and formerly known as </a:t>
            </a:r>
            <a:r>
              <a:rPr lang="en-GB" dirty="0" err="1"/>
              <a:t>ACoRP</a:t>
            </a:r>
            <a:r>
              <a:rPr lang="en-GB" dirty="0"/>
              <a:t>, are the Community Rail umbrella organisation</a:t>
            </a:r>
          </a:p>
          <a:p>
            <a:r>
              <a:rPr lang="en-GB" dirty="0"/>
              <a:t>They provide training events, offer advice and guidance and resources and they coordinate CRP interests across the UK</a:t>
            </a:r>
          </a:p>
          <a:p>
            <a:r>
              <a:rPr lang="en-GB" dirty="0"/>
              <a:t>They are also responsible for ensuring Community Rail Partnerships are formally accredited every year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And they are Community Rail’s key interface with the DfT and Rail Delivery Group working hard to embed Community Rail at the heart of franchise agreements and transport policy and strategy workstreams</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3</a:t>
            </a:fld>
            <a:endParaRPr lang="en-GB"/>
          </a:p>
        </p:txBody>
      </p:sp>
    </p:spTree>
    <p:extLst>
      <p:ext uri="{BB962C8B-B14F-4D97-AF65-F5344CB8AC3E}">
        <p14:creationId xmlns:p14="http://schemas.microsoft.com/office/powerpoint/2010/main" val="2457799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addition, the Department for Transport funds and governs the Community Rail Network and is part of the Community Rail Steering Group</a:t>
            </a:r>
          </a:p>
          <a:p>
            <a:r>
              <a:rPr lang="en-GB" dirty="0"/>
              <a:t>The DfT published the Community Rail Development Strategy in 2019 – launched at Millom station in Cumbria</a:t>
            </a:r>
          </a:p>
          <a:p>
            <a:r>
              <a:rPr lang="en-GB" dirty="0"/>
              <a:t>The Strategy has four key pillars which CRPs are encouraged to use as a foundation for their work and projects and I’ve listed these on the slide</a:t>
            </a:r>
          </a:p>
          <a:p>
            <a:r>
              <a:rPr lang="en-GB" dirty="0"/>
              <a:t>The Strategy is a really important document for Community Rail and demonstrates the value of our work and the commitment of Government </a:t>
            </a:r>
          </a:p>
        </p:txBody>
      </p:sp>
      <p:sp>
        <p:nvSpPr>
          <p:cNvPr id="4" name="Slide Number Placeholder 3"/>
          <p:cNvSpPr>
            <a:spLocks noGrp="1"/>
          </p:cNvSpPr>
          <p:nvPr>
            <p:ph type="sldNum" sz="quarter" idx="5"/>
          </p:nvPr>
        </p:nvSpPr>
        <p:spPr/>
        <p:txBody>
          <a:bodyPr/>
          <a:lstStyle/>
          <a:p>
            <a:fld id="{6CDBED07-F34C-4613-AAD2-85E66091BC8F}" type="slidenum">
              <a:rPr lang="en-GB" smtClean="0"/>
              <a:t>4</a:t>
            </a:fld>
            <a:endParaRPr lang="en-GB"/>
          </a:p>
        </p:txBody>
      </p:sp>
    </p:spTree>
    <p:extLst>
      <p:ext uri="{BB962C8B-B14F-4D97-AF65-F5344CB8AC3E}">
        <p14:creationId xmlns:p14="http://schemas.microsoft.com/office/powerpoint/2010/main" val="18817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those who perhaps don’t know too much about Community Rail I’ve listed here some of our key functions </a:t>
            </a:r>
          </a:p>
          <a:p>
            <a:r>
              <a:rPr lang="en-GB" dirty="0"/>
              <a:t>The main priority I think for us is to act as an interface between the rail industry and our local communities to help put rail travel at the heart of travel choices and to bring a sense of pride and place around the stations</a:t>
            </a:r>
          </a:p>
          <a:p>
            <a:r>
              <a:rPr lang="en-GB" dirty="0"/>
              <a:t>With over 70 CRPs across the country there are fantastic examples of CRPs working very effectively in the spheres of education, health, safety, capital programmes, place making, active travel and marketing and promotions</a:t>
            </a:r>
          </a:p>
        </p:txBody>
      </p:sp>
      <p:sp>
        <p:nvSpPr>
          <p:cNvPr id="4" name="Slide Number Placeholder 3"/>
          <p:cNvSpPr>
            <a:spLocks noGrp="1"/>
          </p:cNvSpPr>
          <p:nvPr>
            <p:ph type="sldNum" sz="quarter" idx="5"/>
          </p:nvPr>
        </p:nvSpPr>
        <p:spPr/>
        <p:txBody>
          <a:bodyPr/>
          <a:lstStyle/>
          <a:p>
            <a:fld id="{6CDBED07-F34C-4613-AAD2-85E66091BC8F}" type="slidenum">
              <a:rPr lang="en-GB" smtClean="0"/>
              <a:t>5</a:t>
            </a:fld>
            <a:endParaRPr lang="en-GB"/>
          </a:p>
        </p:txBody>
      </p:sp>
    </p:spTree>
    <p:extLst>
      <p:ext uri="{BB962C8B-B14F-4D97-AF65-F5344CB8AC3E}">
        <p14:creationId xmlns:p14="http://schemas.microsoft.com/office/powerpoint/2010/main" val="4111813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CRPs are involved in many </a:t>
            </a:r>
            <a:r>
              <a:rPr lang="en-GB" dirty="0" err="1"/>
              <a:t>many</a:t>
            </a:r>
            <a:r>
              <a:rPr lang="en-GB" dirty="0"/>
              <a:t> projects and from Artwork to Zoology a CRP has probably tackled it</a:t>
            </a:r>
          </a:p>
          <a:p>
            <a:r>
              <a:rPr lang="en-GB" dirty="0"/>
              <a:t>Generally, no idea is a bad idea but be aware that projects can take time and are reliant on people making them happen</a:t>
            </a:r>
          </a:p>
          <a:p>
            <a:r>
              <a:rPr lang="en-GB" dirty="0"/>
              <a:t>As many of you will know the Furness Line and Lakes Line celebrated their 175</a:t>
            </a:r>
            <a:r>
              <a:rPr lang="en-GB" baseline="30000" dirty="0"/>
              <a:t>th</a:t>
            </a:r>
            <a:r>
              <a:rPr lang="en-GB" dirty="0"/>
              <a:t> anniversary recently and we held numerous events and celebrations to mark this milestone – around 100 people were involved with the planning and we worked hard over two years to make those events happen </a:t>
            </a:r>
          </a:p>
          <a:p>
            <a:r>
              <a:rPr lang="en-GB" dirty="0"/>
              <a:t>Some of the other key projects which Community Rail Cumbria has made happen include</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6</a:t>
            </a:fld>
            <a:endParaRPr lang="en-GB"/>
          </a:p>
        </p:txBody>
      </p:sp>
    </p:spTree>
    <p:extLst>
      <p:ext uri="{BB962C8B-B14F-4D97-AF65-F5344CB8AC3E}">
        <p14:creationId xmlns:p14="http://schemas.microsoft.com/office/powerpoint/2010/main" val="2049698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our most successful and ongoing projects is working with Turning Point, a drugs and alcohol rehabilitation centre in West Cumbria</a:t>
            </a:r>
          </a:p>
          <a:p>
            <a:r>
              <a:rPr lang="en-GB" dirty="0"/>
              <a:t>The Rail Journey to Recovery and the Broken Lives Mended projects have been inspirational in helping people with their recovery and </a:t>
            </a:r>
          </a:p>
          <a:p>
            <a:r>
              <a:rPr lang="en-GB" dirty="0"/>
              <a:t>Working at Green Road station is now embedded as part of the West Cumbria weekly rehab programme</a:t>
            </a:r>
          </a:p>
          <a:p>
            <a:r>
              <a:rPr lang="en-GB" dirty="0"/>
              <a:t>Turning Point is a national Charity with centres throughout the UK and this is the first time the railway has become part of their work</a:t>
            </a:r>
          </a:p>
          <a:p>
            <a:r>
              <a:rPr lang="en-GB" dirty="0"/>
              <a:t>Rail travel and working at stations have reaped many individual benefits for people who are trying to re-establish a positive path in life </a:t>
            </a:r>
          </a:p>
          <a:p>
            <a:r>
              <a:rPr lang="en-GB" dirty="0"/>
              <a:t>Involvement with the railway has seen latent skills come back to life such as photography, woodwork and arts; induvial self confidence and self worth has been restored; and a feeling of giving back to the community rather than being a drain on society</a:t>
            </a:r>
          </a:p>
          <a:p>
            <a:r>
              <a:rPr lang="en-GB" dirty="0"/>
              <a:t>So many positive outcomes and very much in line with the DfT pillars of:</a:t>
            </a:r>
          </a:p>
          <a:p>
            <a:r>
              <a:rPr lang="en-GB" dirty="0"/>
              <a:t>Providing a voice for the community</a:t>
            </a:r>
          </a:p>
          <a:p>
            <a:r>
              <a:rPr lang="en-GB" sz="1200" dirty="0">
                <a:effectLst/>
                <a:ea typeface="Calibri" panose="020F0502020204030204" pitchFamily="34" charset="0"/>
                <a:cs typeface="Times New Roman" panose="02020603050405020304" pitchFamily="18" charset="0"/>
              </a:rPr>
              <a:t>Promoting sustainable and healthy travel </a:t>
            </a:r>
            <a:endParaRPr lang="en-GB" dirty="0"/>
          </a:p>
          <a:p>
            <a:r>
              <a:rPr lang="en-GB" sz="1200" dirty="0">
                <a:effectLst/>
                <a:ea typeface="Calibri" panose="020F0502020204030204" pitchFamily="34" charset="0"/>
                <a:cs typeface="Times New Roman" panose="02020603050405020304" pitchFamily="18" charset="0"/>
              </a:rPr>
              <a:t>Bringing communities together and supporting diversity and inclusion</a:t>
            </a:r>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7</a:t>
            </a:fld>
            <a:endParaRPr lang="en-GB"/>
          </a:p>
        </p:txBody>
      </p:sp>
    </p:spTree>
    <p:extLst>
      <p:ext uri="{BB962C8B-B14F-4D97-AF65-F5344CB8AC3E}">
        <p14:creationId xmlns:p14="http://schemas.microsoft.com/office/powerpoint/2010/main" val="739827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Mindful Days Out is a project encouraging vulnerable groups, particularly those with mental health challenges, to take a rail trip out and reconnect with the ability to travel independently; visit places of nostalgia and rekindle old memories; enjoy quality time out with others and to take a break from the routine</a:t>
            </a:r>
          </a:p>
          <a:p>
            <a:r>
              <a:rPr lang="en-GB" dirty="0"/>
              <a:t>Individuals have told of their joy at getting out and about safely and with a growing sense of confidence; their delight in remembering places they used to visit or exploring new destinations; and an increasing sense of social interaction and the confidence that goes with that</a:t>
            </a:r>
          </a:p>
          <a:p>
            <a:r>
              <a:rPr lang="en-GB" dirty="0"/>
              <a:t>So again, very much meeting the DfT pillars:</a:t>
            </a:r>
          </a:p>
          <a:p>
            <a:r>
              <a:rPr lang="en-GB" dirty="0"/>
              <a:t>Providing a voice for the community</a:t>
            </a:r>
          </a:p>
          <a:p>
            <a:r>
              <a:rPr lang="en-GB" sz="1200" dirty="0">
                <a:effectLst/>
                <a:ea typeface="Calibri" panose="020F0502020204030204" pitchFamily="34" charset="0"/>
                <a:cs typeface="Times New Roman" panose="02020603050405020304" pitchFamily="18" charset="0"/>
              </a:rPr>
              <a:t>Promoting sustainable and healthy travel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ea typeface="Calibri" panose="020F0502020204030204" pitchFamily="34" charset="0"/>
                <a:cs typeface="Times New Roman" panose="02020603050405020304" pitchFamily="18" charset="0"/>
              </a:rPr>
              <a:t>Bringing communities together and supporting diversity and inclusion</a:t>
            </a:r>
            <a:endParaRPr lang="en-GB" dirty="0"/>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8</a:t>
            </a:fld>
            <a:endParaRPr lang="en-GB"/>
          </a:p>
        </p:txBody>
      </p:sp>
    </p:spTree>
    <p:extLst>
      <p:ext uri="{BB962C8B-B14F-4D97-AF65-F5344CB8AC3E}">
        <p14:creationId xmlns:p14="http://schemas.microsoft.com/office/powerpoint/2010/main" val="56261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Repurposing station buildings as social enterprises is a growing ambition for many communities </a:t>
            </a:r>
          </a:p>
          <a:p>
            <a:r>
              <a:rPr lang="en-GB" dirty="0"/>
              <a:t>Millom Heritage and Arts Centre is an excellent example of this offering an interactive experience including the social and cultural history of the town, a rail education room, gift shop and cafe </a:t>
            </a:r>
          </a:p>
          <a:p>
            <a:r>
              <a:rPr lang="en-GB" dirty="0"/>
              <a:t>The Trustees spent a lot of time during the covid lockdowns revitalising and transforming many of the historic displays into modern, brighter interactive exhibits for all to enjoy </a:t>
            </a:r>
          </a:p>
          <a:p>
            <a:r>
              <a:rPr lang="en-GB" dirty="0"/>
              <a:t>So again meeting the DfT pillars I’ve already mentioned but this time very much</a:t>
            </a:r>
          </a:p>
          <a:p>
            <a:r>
              <a:rPr lang="en-GB" sz="1200" dirty="0">
                <a:effectLst/>
                <a:ea typeface="Calibri" panose="020F0502020204030204" pitchFamily="34" charset="0"/>
                <a:cs typeface="Times New Roman" panose="02020603050405020304" pitchFamily="18" charset="0"/>
              </a:rPr>
              <a:t>Supporting social and economic development </a:t>
            </a:r>
          </a:p>
          <a:p>
            <a:endParaRPr lang="en-GB" dirty="0"/>
          </a:p>
        </p:txBody>
      </p:sp>
      <p:sp>
        <p:nvSpPr>
          <p:cNvPr id="4" name="Slide Number Placeholder 3"/>
          <p:cNvSpPr>
            <a:spLocks noGrp="1"/>
          </p:cNvSpPr>
          <p:nvPr>
            <p:ph type="sldNum" sz="quarter" idx="5"/>
          </p:nvPr>
        </p:nvSpPr>
        <p:spPr/>
        <p:txBody>
          <a:bodyPr/>
          <a:lstStyle/>
          <a:p>
            <a:fld id="{6CDBED07-F34C-4613-AAD2-85E66091BC8F}" type="slidenum">
              <a:rPr lang="en-GB" smtClean="0"/>
              <a:t>9</a:t>
            </a:fld>
            <a:endParaRPr lang="en-GB"/>
          </a:p>
        </p:txBody>
      </p:sp>
    </p:spTree>
    <p:extLst>
      <p:ext uri="{BB962C8B-B14F-4D97-AF65-F5344CB8AC3E}">
        <p14:creationId xmlns:p14="http://schemas.microsoft.com/office/powerpoint/2010/main" val="2604491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17926E6-08F0-4D5E-A958-8FEA29311A6F}"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374687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7926E6-08F0-4D5E-A958-8FEA29311A6F}"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2460426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7926E6-08F0-4D5E-A958-8FEA29311A6F}"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2001579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521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0406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34484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320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320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388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579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652068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348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14063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7926E6-08F0-4D5E-A958-8FEA29311A6F}"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135151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467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890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5562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7926E6-08F0-4D5E-A958-8FEA29311A6F}"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1915444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17926E6-08F0-4D5E-A958-8FEA29311A6F}"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3723896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17926E6-08F0-4D5E-A958-8FEA29311A6F}" type="datetimeFigureOut">
              <a:rPr lang="en-GB" smtClean="0"/>
              <a:t>29/06/2023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2646048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17926E6-08F0-4D5E-A958-8FEA29311A6F}" type="datetimeFigureOut">
              <a:rPr lang="en-GB" smtClean="0"/>
              <a:t>29/06/2023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3523553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7926E6-08F0-4D5E-A958-8FEA29311A6F}" type="datetimeFigureOut">
              <a:rPr lang="en-GB" smtClean="0"/>
              <a:t>29/06/2023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3248008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7926E6-08F0-4D5E-A958-8FEA29311A6F}"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2766757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7926E6-08F0-4D5E-A958-8FEA29311A6F}"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5AB933-84A3-4C72-A398-43E2A07B6A5E}" type="slidenum">
              <a:rPr lang="en-GB" smtClean="0"/>
              <a:t>‹#›</a:t>
            </a:fld>
            <a:endParaRPr lang="en-GB"/>
          </a:p>
        </p:txBody>
      </p:sp>
    </p:spTree>
    <p:extLst>
      <p:ext uri="{BB962C8B-B14F-4D97-AF65-F5344CB8AC3E}">
        <p14:creationId xmlns:p14="http://schemas.microsoft.com/office/powerpoint/2010/main" val="19213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7926E6-08F0-4D5E-A958-8FEA29311A6F}" type="datetimeFigureOut">
              <a:rPr lang="en-GB" smtClean="0"/>
              <a:t>29/06/2023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AB933-84A3-4C72-A398-43E2A07B6A5E}" type="slidenum">
              <a:rPr lang="en-GB" smtClean="0"/>
              <a:t>‹#›</a:t>
            </a:fld>
            <a:endParaRPr lang="en-GB"/>
          </a:p>
        </p:txBody>
      </p:sp>
    </p:spTree>
    <p:extLst>
      <p:ext uri="{BB962C8B-B14F-4D97-AF65-F5344CB8AC3E}">
        <p14:creationId xmlns:p14="http://schemas.microsoft.com/office/powerpoint/2010/main" val="219863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685800" y="1981200"/>
            <a:ext cx="7772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Line 4"/>
          <p:cNvSpPr>
            <a:spLocks noChangeShapeType="1"/>
          </p:cNvSpPr>
          <p:nvPr/>
        </p:nvSpPr>
        <p:spPr bwMode="auto">
          <a:xfrm flipH="1">
            <a:off x="0" y="5410200"/>
            <a:ext cx="9144000" cy="0"/>
          </a:xfrm>
          <a:prstGeom prst="line">
            <a:avLst/>
          </a:prstGeom>
          <a:noFill/>
          <a:ln w="190500">
            <a:solidFill>
              <a:srgbClr val="007CB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GB">
              <a:solidFill>
                <a:srgbClr val="008AB0"/>
              </a:solidFill>
            </a:endParaRPr>
          </a:p>
        </p:txBody>
      </p:sp>
      <p:sp>
        <p:nvSpPr>
          <p:cNvPr id="1029" name="Text Box 5"/>
          <p:cNvSpPr txBox="1">
            <a:spLocks noChangeArrowheads="1"/>
          </p:cNvSpPr>
          <p:nvPr/>
        </p:nvSpPr>
        <p:spPr bwMode="auto">
          <a:xfrm>
            <a:off x="3132138" y="5862638"/>
            <a:ext cx="54006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defRPr/>
            </a:pPr>
            <a:r>
              <a:rPr lang="en-GB" altLang="en-US" sz="2800" dirty="0">
                <a:solidFill>
                  <a:srgbClr val="007CB0"/>
                </a:solidFill>
              </a:rPr>
              <a:t>Serving the people of Cumbria</a:t>
            </a:r>
          </a:p>
        </p:txBody>
      </p:sp>
      <p:sp>
        <p:nvSpPr>
          <p:cNvPr id="1030" name="Text Box 6"/>
          <p:cNvSpPr txBox="1">
            <a:spLocks noChangeArrowheads="1"/>
          </p:cNvSpPr>
          <p:nvPr/>
        </p:nvSpPr>
        <p:spPr bwMode="auto">
          <a:xfrm>
            <a:off x="0" y="-533400"/>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defRPr/>
            </a:pPr>
            <a:r>
              <a:rPr lang="en-GB" altLang="en-US" sz="2000" dirty="0">
                <a:solidFill>
                  <a:srgbClr val="000000"/>
                </a:solidFill>
              </a:rPr>
              <a:t>Do not use fonts other than Arial for your presentations</a:t>
            </a:r>
          </a:p>
        </p:txBody>
      </p:sp>
      <p:pic>
        <p:nvPicPr>
          <p:cNvPr id="1031" name="Picture 7" descr="CCC_Logo_PM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288" y="5661025"/>
            <a:ext cx="172402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6128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wipe dir="d"/>
  </p:transition>
  <p:txStyles>
    <p:titleStyle>
      <a:lvl1pPr algn="ctr" rtl="0" eaLnBrk="0" fontAlgn="base" hangingPunct="0">
        <a:spcBef>
          <a:spcPct val="0"/>
        </a:spcBef>
        <a:spcAft>
          <a:spcPct val="0"/>
        </a:spcAft>
        <a:defRPr sz="4400">
          <a:solidFill>
            <a:srgbClr val="007CB0"/>
          </a:solidFill>
          <a:latin typeface="+mj-lt"/>
          <a:ea typeface="+mj-ea"/>
          <a:cs typeface="+mj-cs"/>
        </a:defRPr>
      </a:lvl1pPr>
      <a:lvl2pPr algn="ctr" rtl="0" eaLnBrk="0" fontAlgn="base" hangingPunct="0">
        <a:spcBef>
          <a:spcPct val="0"/>
        </a:spcBef>
        <a:spcAft>
          <a:spcPct val="0"/>
        </a:spcAft>
        <a:defRPr sz="4400">
          <a:solidFill>
            <a:srgbClr val="007CB0"/>
          </a:solidFill>
          <a:latin typeface="Arial" charset="0"/>
        </a:defRPr>
      </a:lvl2pPr>
      <a:lvl3pPr algn="ctr" rtl="0" eaLnBrk="0" fontAlgn="base" hangingPunct="0">
        <a:spcBef>
          <a:spcPct val="0"/>
        </a:spcBef>
        <a:spcAft>
          <a:spcPct val="0"/>
        </a:spcAft>
        <a:defRPr sz="4400">
          <a:solidFill>
            <a:srgbClr val="007CB0"/>
          </a:solidFill>
          <a:latin typeface="Arial" charset="0"/>
        </a:defRPr>
      </a:lvl3pPr>
      <a:lvl4pPr algn="ctr" rtl="0" eaLnBrk="0" fontAlgn="base" hangingPunct="0">
        <a:spcBef>
          <a:spcPct val="0"/>
        </a:spcBef>
        <a:spcAft>
          <a:spcPct val="0"/>
        </a:spcAft>
        <a:defRPr sz="4400">
          <a:solidFill>
            <a:srgbClr val="007CB0"/>
          </a:solidFill>
          <a:latin typeface="Arial" charset="0"/>
        </a:defRPr>
      </a:lvl4pPr>
      <a:lvl5pPr algn="ctr" rtl="0" eaLnBrk="0" fontAlgn="base" hangingPunct="0">
        <a:spcBef>
          <a:spcPct val="0"/>
        </a:spcBef>
        <a:spcAft>
          <a:spcPct val="0"/>
        </a:spcAft>
        <a:defRPr sz="4400">
          <a:solidFill>
            <a:srgbClr val="007CB0"/>
          </a:solidFill>
          <a:latin typeface="Arial" charset="0"/>
        </a:defRPr>
      </a:lvl5pPr>
      <a:lvl6pPr marL="457200" algn="ctr" rtl="0" fontAlgn="base">
        <a:spcBef>
          <a:spcPct val="0"/>
        </a:spcBef>
        <a:spcAft>
          <a:spcPct val="0"/>
        </a:spcAft>
        <a:defRPr sz="4400">
          <a:solidFill>
            <a:srgbClr val="007CB0"/>
          </a:solidFill>
          <a:latin typeface="Arial" charset="0"/>
        </a:defRPr>
      </a:lvl6pPr>
      <a:lvl7pPr marL="914400" algn="ctr" rtl="0" fontAlgn="base">
        <a:spcBef>
          <a:spcPct val="0"/>
        </a:spcBef>
        <a:spcAft>
          <a:spcPct val="0"/>
        </a:spcAft>
        <a:defRPr sz="4400">
          <a:solidFill>
            <a:srgbClr val="007CB0"/>
          </a:solidFill>
          <a:latin typeface="Arial" charset="0"/>
        </a:defRPr>
      </a:lvl7pPr>
      <a:lvl8pPr marL="1371600" algn="ctr" rtl="0" fontAlgn="base">
        <a:spcBef>
          <a:spcPct val="0"/>
        </a:spcBef>
        <a:spcAft>
          <a:spcPct val="0"/>
        </a:spcAft>
        <a:defRPr sz="4400">
          <a:solidFill>
            <a:srgbClr val="007CB0"/>
          </a:solidFill>
          <a:latin typeface="Arial" charset="0"/>
        </a:defRPr>
      </a:lvl8pPr>
      <a:lvl9pPr marL="1828800" algn="ctr" rtl="0" fontAlgn="base">
        <a:spcBef>
          <a:spcPct val="0"/>
        </a:spcBef>
        <a:spcAft>
          <a:spcPct val="0"/>
        </a:spcAft>
        <a:defRPr sz="4400">
          <a:solidFill>
            <a:srgbClr val="007CB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defRPr>
      </a:lvl2pPr>
      <a:lvl3pPr marL="1143000" indent="-228600" algn="l" rtl="0" eaLnBrk="0" fontAlgn="base" hangingPunct="0">
        <a:spcBef>
          <a:spcPct val="20000"/>
        </a:spcBef>
        <a:spcAft>
          <a:spcPct val="0"/>
        </a:spcAft>
        <a:buChar char="•"/>
        <a:defRPr sz="2400">
          <a:solidFill>
            <a:schemeClr val="tx2"/>
          </a:solidFill>
          <a:latin typeface="+mn-lt"/>
        </a:defRPr>
      </a:lvl3pPr>
      <a:lvl4pPr marL="1600200" indent="-228600" algn="l" rtl="0" eaLnBrk="0" fontAlgn="base" hangingPunct="0">
        <a:spcBef>
          <a:spcPct val="20000"/>
        </a:spcBef>
        <a:spcAft>
          <a:spcPct val="0"/>
        </a:spcAft>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956CE-C695-474F-B3D2-893B951F5ACB}"/>
              </a:ext>
            </a:extLst>
          </p:cNvPr>
          <p:cNvSpPr>
            <a:spLocks noGrp="1"/>
          </p:cNvSpPr>
          <p:nvPr>
            <p:ph type="title"/>
          </p:nvPr>
        </p:nvSpPr>
        <p:spPr>
          <a:xfrm>
            <a:off x="1691680" y="332656"/>
            <a:ext cx="6048672" cy="1947002"/>
          </a:xfrm>
        </p:spPr>
        <p:txBody>
          <a:bodyPr>
            <a:normAutofit/>
          </a:bodyPr>
          <a:lstStyle/>
          <a:p>
            <a:pPr marL="0" indent="0"/>
            <a:r>
              <a:rPr lang="en-US" sz="2800" b="1" dirty="0" err="1"/>
              <a:t>TravelWatch</a:t>
            </a:r>
            <a:r>
              <a:rPr lang="en-US" sz="2800" b="1" dirty="0"/>
              <a:t> </a:t>
            </a:r>
            <a:r>
              <a:rPr lang="en-US" sz="2800" b="1" dirty="0" err="1"/>
              <a:t>NorthWest</a:t>
            </a:r>
            <a:r>
              <a:rPr lang="en-US" sz="2800" b="1" dirty="0"/>
              <a:t> </a:t>
            </a:r>
            <a:br>
              <a:rPr lang="en-US" sz="2800" b="1" dirty="0"/>
            </a:br>
            <a:r>
              <a:rPr lang="en-US" sz="2800" b="1" dirty="0"/>
              <a:t>Conference </a:t>
            </a:r>
            <a:br>
              <a:rPr lang="en-US" sz="2800" b="1" dirty="0"/>
            </a:br>
            <a:r>
              <a:rPr lang="en-US" sz="2800" b="1" dirty="0"/>
              <a:t>20 June 2023</a:t>
            </a:r>
            <a:endParaRPr lang="en-GB" sz="2775" b="1" dirty="0"/>
          </a:p>
        </p:txBody>
      </p:sp>
      <p:sp>
        <p:nvSpPr>
          <p:cNvPr id="1030" name="Content Placeholder 1029">
            <a:extLst>
              <a:ext uri="{FF2B5EF4-FFF2-40B4-BE49-F238E27FC236}">
                <a16:creationId xmlns:a16="http://schemas.microsoft.com/office/drawing/2014/main" id="{D954207A-E272-4390-A2F8-B4510FDF695C}"/>
              </a:ext>
            </a:extLst>
          </p:cNvPr>
          <p:cNvSpPr>
            <a:spLocks noGrp="1"/>
          </p:cNvSpPr>
          <p:nvPr>
            <p:ph idx="1"/>
          </p:nvPr>
        </p:nvSpPr>
        <p:spPr>
          <a:xfrm>
            <a:off x="1691680" y="5229200"/>
            <a:ext cx="6048672" cy="1152127"/>
          </a:xfrm>
        </p:spPr>
        <p:txBody>
          <a:bodyPr anchor="t">
            <a:normAutofit fontScale="32500" lnSpcReduction="20000"/>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8600" b="1" dirty="0">
                <a:solidFill>
                  <a:srgbClr val="7030A0"/>
                </a:solidFill>
              </a:rPr>
              <a:t>Working in Partnership</a:t>
            </a:r>
          </a:p>
          <a:p>
            <a:endParaRPr lang="en-US" sz="1350" dirty="0"/>
          </a:p>
        </p:txBody>
      </p:sp>
      <p:pic>
        <p:nvPicPr>
          <p:cNvPr id="5" name="Content Placeholder 4" descr="A picture containing logo&#10;&#10;Description automatically generated">
            <a:extLst>
              <a:ext uri="{FF2B5EF4-FFF2-40B4-BE49-F238E27FC236}">
                <a16:creationId xmlns:a16="http://schemas.microsoft.com/office/drawing/2014/main" id="{41C2BADC-CCA2-45E2-8460-77AE8C222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2065897"/>
            <a:ext cx="3142277" cy="3142277"/>
          </a:xfrm>
          <a:prstGeom prst="rect">
            <a:avLst/>
          </a:prstGeom>
        </p:spPr>
      </p:pic>
      <p:pic>
        <p:nvPicPr>
          <p:cNvPr id="6" name="Picture 1" descr="A picture containing icon&#10;&#10;Description automatically generated">
            <a:extLst>
              <a:ext uri="{FF2B5EF4-FFF2-40B4-BE49-F238E27FC236}">
                <a16:creationId xmlns:a16="http://schemas.microsoft.com/office/drawing/2014/main" id="{330556CC-A69C-3D62-9473-00E569AD52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3814" y="2780928"/>
            <a:ext cx="4152591" cy="1947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5067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B56A4-6D82-7520-0987-419266857534}"/>
              </a:ext>
            </a:extLst>
          </p:cNvPr>
          <p:cNvSpPr>
            <a:spLocks noGrp="1"/>
          </p:cNvSpPr>
          <p:nvPr>
            <p:ph type="title"/>
          </p:nvPr>
        </p:nvSpPr>
        <p:spPr/>
        <p:txBody>
          <a:bodyPr>
            <a:normAutofit/>
          </a:bodyPr>
          <a:lstStyle/>
          <a:p>
            <a:r>
              <a:rPr lang="en-GB" b="1" dirty="0">
                <a:solidFill>
                  <a:srgbClr val="7030A0"/>
                </a:solidFill>
              </a:rPr>
              <a:t>The rails which circled the world</a:t>
            </a:r>
          </a:p>
        </p:txBody>
      </p:sp>
      <p:pic>
        <p:nvPicPr>
          <p:cNvPr id="6" name="Content Placeholder 5" descr="Two men standing next to a bench&#10;&#10;Description automatically generated with medium confidence">
            <a:extLst>
              <a:ext uri="{FF2B5EF4-FFF2-40B4-BE49-F238E27FC236}">
                <a16:creationId xmlns:a16="http://schemas.microsoft.com/office/drawing/2014/main" id="{B3ADF18B-99C8-EAF4-D69E-5573EAE81E5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77528" y="1600200"/>
            <a:ext cx="6788944" cy="4525963"/>
          </a:xfrm>
        </p:spPr>
      </p:pic>
    </p:spTree>
    <p:extLst>
      <p:ext uri="{BB962C8B-B14F-4D97-AF65-F5344CB8AC3E}">
        <p14:creationId xmlns:p14="http://schemas.microsoft.com/office/powerpoint/2010/main" val="385767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people in orange vests&#10;&#10;Description automatically generated with low confidence">
            <a:extLst>
              <a:ext uri="{FF2B5EF4-FFF2-40B4-BE49-F238E27FC236}">
                <a16:creationId xmlns:a16="http://schemas.microsoft.com/office/drawing/2014/main" id="{F72083E1-E0D8-8C08-A978-99EF6EFF74EB}"/>
              </a:ext>
            </a:extLst>
          </p:cNvPr>
          <p:cNvPicPr>
            <a:picLocks noChangeAspect="1"/>
          </p:cNvPicPr>
          <p:nvPr/>
        </p:nvPicPr>
        <p:blipFill rotWithShape="1">
          <a:blip r:embed="rId3">
            <a:extLst>
              <a:ext uri="{28A0092B-C50C-407E-A947-70E740481C1C}">
                <a14:useLocalDpi xmlns:a14="http://schemas.microsoft.com/office/drawing/2010/main" val="0"/>
              </a:ext>
            </a:extLst>
          </a:blip>
          <a:srcRect l="14874" r="17183" b="1"/>
          <a:stretch/>
        </p:blipFill>
        <p:spPr>
          <a:xfrm>
            <a:off x="20" y="10"/>
            <a:ext cx="725221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648707" y="365125"/>
            <a:ext cx="2866642" cy="1899912"/>
          </a:xfrm>
        </p:spPr>
        <p:txBody>
          <a:bodyPr>
            <a:normAutofit/>
          </a:bodyPr>
          <a:lstStyle/>
          <a:p>
            <a:br>
              <a:rPr lang="en-GB" sz="3500" b="1" dirty="0">
                <a:solidFill>
                  <a:srgbClr val="7030A0"/>
                </a:solidFill>
                <a:latin typeface="Calibri,Bold" panose="020B0604020202020204" charset="0"/>
              </a:rPr>
            </a:br>
            <a:r>
              <a:rPr lang="en-GB" sz="3500" b="1" dirty="0">
                <a:solidFill>
                  <a:srgbClr val="7030A0"/>
                </a:solidFill>
                <a:latin typeface="Calibri,Bold" panose="020B0604020202020204" charset="0"/>
              </a:rPr>
              <a:t>  </a:t>
            </a:r>
            <a:r>
              <a:rPr lang="en-GB" sz="4000" b="1" dirty="0">
                <a:solidFill>
                  <a:srgbClr val="7030A0"/>
                </a:solidFill>
                <a:latin typeface="Calibri,Bold" panose="020B0604020202020204" charset="0"/>
              </a:rPr>
              <a:t>Station    Adoption</a:t>
            </a:r>
          </a:p>
        </p:txBody>
      </p:sp>
      <p:sp>
        <p:nvSpPr>
          <p:cNvPr id="3" name="Content Placeholder 2"/>
          <p:cNvSpPr>
            <a:spLocks noGrp="1"/>
          </p:cNvSpPr>
          <p:nvPr>
            <p:ph idx="1"/>
          </p:nvPr>
        </p:nvSpPr>
        <p:spPr>
          <a:xfrm>
            <a:off x="5648707" y="2434201"/>
            <a:ext cx="2866642" cy="3742762"/>
          </a:xfrm>
        </p:spPr>
        <p:txBody>
          <a:bodyPr>
            <a:normAutofit/>
          </a:bodyPr>
          <a:lstStyle/>
          <a:p>
            <a:pPr marL="0" indent="0">
              <a:buNone/>
            </a:pPr>
            <a:endParaRPr lang="en-GB" sz="1700">
              <a:latin typeface="Calibri" panose="020F0502020204030204" pitchFamily="34" charset="0"/>
            </a:endParaRPr>
          </a:p>
          <a:p>
            <a:endParaRPr lang="en-GB" sz="1700">
              <a:latin typeface="Calibri" panose="020F0502020204030204" pitchFamily="34" charset="0"/>
            </a:endParaRPr>
          </a:p>
        </p:txBody>
      </p:sp>
    </p:spTree>
    <p:extLst>
      <p:ext uri="{BB962C8B-B14F-4D97-AF65-F5344CB8AC3E}">
        <p14:creationId xmlns:p14="http://schemas.microsoft.com/office/powerpoint/2010/main" val="806956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24D319-AC12-E110-022C-663925B5990B}"/>
              </a:ext>
            </a:extLst>
          </p:cNvPr>
          <p:cNvSpPr>
            <a:spLocks noGrp="1"/>
          </p:cNvSpPr>
          <p:nvPr>
            <p:ph type="title"/>
          </p:nvPr>
        </p:nvSpPr>
        <p:spPr>
          <a:xfrm>
            <a:off x="751263" y="170412"/>
            <a:ext cx="7634200" cy="1328730"/>
          </a:xfrm>
        </p:spPr>
        <p:txBody>
          <a:bodyPr vert="horz" lIns="91440" tIns="45720" rIns="91440" bIns="45720" rtlCol="0" anchor="b">
            <a:normAutofit/>
          </a:bodyPr>
          <a:lstStyle/>
          <a:p>
            <a:pPr>
              <a:lnSpc>
                <a:spcPct val="90000"/>
              </a:lnSpc>
            </a:pPr>
            <a:r>
              <a:rPr lang="en-US" sz="4500" b="1" kern="1200" dirty="0">
                <a:solidFill>
                  <a:srgbClr val="7030A0"/>
                </a:solidFill>
                <a:latin typeface="+mj-lt"/>
                <a:ea typeface="+mj-ea"/>
                <a:cs typeface="+mj-cs"/>
              </a:rPr>
              <a:t>Station Adoption</a:t>
            </a:r>
          </a:p>
        </p:txBody>
      </p:sp>
      <p:pic>
        <p:nvPicPr>
          <p:cNvPr id="5" name="Content Placeholder 4" descr="A planter box with flowers&#10;&#10;Description automatically generated with low confidence">
            <a:extLst>
              <a:ext uri="{FF2B5EF4-FFF2-40B4-BE49-F238E27FC236}">
                <a16:creationId xmlns:a16="http://schemas.microsoft.com/office/drawing/2014/main" id="{F8F848A9-344F-34C6-5A21-69D51958552E}"/>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16718" r="-1" b="3731"/>
          <a:stretch/>
        </p:blipFill>
        <p:spPr>
          <a:xfrm>
            <a:off x="144979" y="1772816"/>
            <a:ext cx="4352493" cy="3890357"/>
          </a:xfrm>
          <a:prstGeom prst="rect">
            <a:avLst/>
          </a:prstGeom>
        </p:spPr>
      </p:pic>
      <p:pic>
        <p:nvPicPr>
          <p:cNvPr id="7" name="Picture 6" descr="A group of people standing in front of a sign&#10;&#10;Description automatically generated">
            <a:extLst>
              <a:ext uri="{FF2B5EF4-FFF2-40B4-BE49-F238E27FC236}">
                <a16:creationId xmlns:a16="http://schemas.microsoft.com/office/drawing/2014/main" id="{E4DF6D38-C2C3-1C2A-907D-D1611D93E9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795" r="296" b="1"/>
          <a:stretch/>
        </p:blipFill>
        <p:spPr>
          <a:xfrm>
            <a:off x="4642450" y="2410448"/>
            <a:ext cx="4352492" cy="3890357"/>
          </a:xfrm>
          <a:prstGeom prst="rect">
            <a:avLst/>
          </a:prstGeom>
        </p:spPr>
      </p:pic>
    </p:spTree>
    <p:extLst>
      <p:ext uri="{BB962C8B-B14F-4D97-AF65-F5344CB8AC3E}">
        <p14:creationId xmlns:p14="http://schemas.microsoft.com/office/powerpoint/2010/main" val="302024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B56A4-6D82-7520-0987-419266857534}"/>
              </a:ext>
            </a:extLst>
          </p:cNvPr>
          <p:cNvSpPr>
            <a:spLocks noGrp="1"/>
          </p:cNvSpPr>
          <p:nvPr>
            <p:ph type="title"/>
          </p:nvPr>
        </p:nvSpPr>
        <p:spPr/>
        <p:txBody>
          <a:bodyPr>
            <a:normAutofit/>
          </a:bodyPr>
          <a:lstStyle/>
          <a:p>
            <a:r>
              <a:rPr lang="en-GB" b="1" dirty="0">
                <a:solidFill>
                  <a:srgbClr val="7030A0"/>
                </a:solidFill>
              </a:rPr>
              <a:t>Grange Heritage Display</a:t>
            </a:r>
          </a:p>
        </p:txBody>
      </p:sp>
      <p:pic>
        <p:nvPicPr>
          <p:cNvPr id="7" name="Content Placeholder 6" descr="A sign on a fence&#10;&#10;Description automatically generated with medium confidence">
            <a:extLst>
              <a:ext uri="{FF2B5EF4-FFF2-40B4-BE49-F238E27FC236}">
                <a16:creationId xmlns:a16="http://schemas.microsoft.com/office/drawing/2014/main" id="{E66D6775-C5C2-260A-385C-CC41D3D057A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6046" y="1772816"/>
            <a:ext cx="8229600" cy="3960440"/>
          </a:xfrm>
        </p:spPr>
      </p:pic>
    </p:spTree>
    <p:extLst>
      <p:ext uri="{BB962C8B-B14F-4D97-AF65-F5344CB8AC3E}">
        <p14:creationId xmlns:p14="http://schemas.microsoft.com/office/powerpoint/2010/main" val="2235952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478A0-E4B7-628E-F487-F42C7868A223}"/>
              </a:ext>
            </a:extLst>
          </p:cNvPr>
          <p:cNvSpPr>
            <a:spLocks noGrp="1"/>
          </p:cNvSpPr>
          <p:nvPr>
            <p:ph type="title"/>
          </p:nvPr>
        </p:nvSpPr>
        <p:spPr/>
        <p:txBody>
          <a:bodyPr/>
          <a:lstStyle/>
          <a:p>
            <a:r>
              <a:rPr lang="en-GB" b="1" dirty="0">
                <a:solidFill>
                  <a:srgbClr val="7030A0"/>
                </a:solidFill>
              </a:rPr>
              <a:t>Station Adoption</a:t>
            </a:r>
          </a:p>
        </p:txBody>
      </p:sp>
      <p:pic>
        <p:nvPicPr>
          <p:cNvPr id="6" name="Content Placeholder 5" descr="A group of people working on a train track&#10;&#10;Description automatically generated with low confidence">
            <a:extLst>
              <a:ext uri="{FF2B5EF4-FFF2-40B4-BE49-F238E27FC236}">
                <a16:creationId xmlns:a16="http://schemas.microsoft.com/office/drawing/2014/main" id="{CF5C6572-1E8A-2DA1-5A55-7D0AA399761F}"/>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2516308"/>
            <a:ext cx="4038600" cy="2693746"/>
          </a:xfrm>
        </p:spPr>
      </p:pic>
      <p:pic>
        <p:nvPicPr>
          <p:cNvPr id="8" name="Content Placeholder 7" descr="A group of people painting on a fence&#10;&#10;Description automatically generated with low confidence">
            <a:extLst>
              <a:ext uri="{FF2B5EF4-FFF2-40B4-BE49-F238E27FC236}">
                <a16:creationId xmlns:a16="http://schemas.microsoft.com/office/drawing/2014/main" id="{600DF067-FB39-A919-2494-917B6999E767}"/>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648200" y="1628800"/>
            <a:ext cx="4038600" cy="4117005"/>
          </a:xfrm>
        </p:spPr>
      </p:pic>
    </p:spTree>
    <p:extLst>
      <p:ext uri="{BB962C8B-B14F-4D97-AF65-F5344CB8AC3E}">
        <p14:creationId xmlns:p14="http://schemas.microsoft.com/office/powerpoint/2010/main" val="2849404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4800" dirty="0">
                <a:solidFill>
                  <a:srgbClr val="7030A0"/>
                </a:solidFill>
                <a:latin typeface="Arial Rounded MT Bold" panose="020F0704030504030204" pitchFamily="34" charset="0"/>
              </a:rPr>
              <a:t>CRC Key Partners</a:t>
            </a:r>
          </a:p>
        </p:txBody>
      </p:sp>
      <p:sp>
        <p:nvSpPr>
          <p:cNvPr id="5" name="Text Placeholder 4"/>
          <p:cNvSpPr>
            <a:spLocks noGrp="1"/>
          </p:cNvSpPr>
          <p:nvPr>
            <p:ph type="body" idx="1"/>
          </p:nvPr>
        </p:nvSpPr>
        <p:spPr/>
        <p:txBody>
          <a:bodyPr/>
          <a:lstStyle/>
          <a:p>
            <a:r>
              <a:rPr lang="en-GB" dirty="0">
                <a:solidFill>
                  <a:srgbClr val="7030A0"/>
                </a:solidFill>
                <a:latin typeface="Arial Rounded MT Bold" panose="020F0704030504030204" pitchFamily="34" charset="0"/>
              </a:rPr>
              <a:t>Core Funders</a:t>
            </a:r>
          </a:p>
        </p:txBody>
      </p:sp>
      <p:sp>
        <p:nvSpPr>
          <p:cNvPr id="6" name="Content Placeholder 5"/>
          <p:cNvSpPr>
            <a:spLocks noGrp="1"/>
          </p:cNvSpPr>
          <p:nvPr>
            <p:ph sz="half" idx="2"/>
          </p:nvPr>
        </p:nvSpPr>
        <p:spPr/>
        <p:txBody>
          <a:bodyPr>
            <a:normAutofit lnSpcReduction="10000"/>
          </a:bodyPr>
          <a:lstStyle/>
          <a:p>
            <a:r>
              <a:rPr lang="en-GB" dirty="0"/>
              <a:t>Northern</a:t>
            </a:r>
          </a:p>
          <a:p>
            <a:r>
              <a:rPr lang="en-GB" dirty="0" err="1"/>
              <a:t>TransPennine</a:t>
            </a:r>
            <a:r>
              <a:rPr lang="en-GB" dirty="0"/>
              <a:t> Express</a:t>
            </a:r>
          </a:p>
          <a:p>
            <a:r>
              <a:rPr lang="en-GB" dirty="0"/>
              <a:t>Avanti</a:t>
            </a:r>
          </a:p>
          <a:p>
            <a:r>
              <a:rPr lang="en-GB" dirty="0"/>
              <a:t>Local Businesses </a:t>
            </a:r>
          </a:p>
          <a:p>
            <a:r>
              <a:rPr lang="en-GB" dirty="0"/>
              <a:t>Nuclear Industry</a:t>
            </a:r>
          </a:p>
          <a:p>
            <a:endParaRPr lang="en-GB" dirty="0"/>
          </a:p>
          <a:p>
            <a:endParaRPr lang="en-GB" dirty="0"/>
          </a:p>
        </p:txBody>
      </p:sp>
      <p:sp>
        <p:nvSpPr>
          <p:cNvPr id="7" name="Text Placeholder 6"/>
          <p:cNvSpPr>
            <a:spLocks noGrp="1"/>
          </p:cNvSpPr>
          <p:nvPr>
            <p:ph type="body" sz="quarter" idx="3"/>
          </p:nvPr>
        </p:nvSpPr>
        <p:spPr>
          <a:xfrm>
            <a:off x="4067945" y="1535113"/>
            <a:ext cx="4968552" cy="639762"/>
          </a:xfrm>
        </p:spPr>
        <p:txBody>
          <a:bodyPr>
            <a:normAutofit/>
          </a:bodyPr>
          <a:lstStyle/>
          <a:p>
            <a:pPr algn="ctr"/>
            <a:r>
              <a:rPr lang="en-GB" dirty="0">
                <a:solidFill>
                  <a:srgbClr val="7030A0"/>
                </a:solidFill>
                <a:latin typeface="Arial Rounded MT Bold" panose="020F0704030504030204" pitchFamily="34" charset="0"/>
              </a:rPr>
              <a:t>Resources and Project Funding</a:t>
            </a:r>
          </a:p>
        </p:txBody>
      </p:sp>
      <p:sp>
        <p:nvSpPr>
          <p:cNvPr id="8" name="Content Placeholder 7"/>
          <p:cNvSpPr>
            <a:spLocks noGrp="1"/>
          </p:cNvSpPr>
          <p:nvPr>
            <p:ph sz="quarter" idx="4"/>
          </p:nvPr>
        </p:nvSpPr>
        <p:spPr/>
        <p:txBody>
          <a:bodyPr>
            <a:normAutofit lnSpcReduction="10000"/>
          </a:bodyPr>
          <a:lstStyle/>
          <a:p>
            <a:r>
              <a:rPr lang="en-GB" dirty="0"/>
              <a:t>Local Authorities including LDNPA and Cumbria Tourism</a:t>
            </a:r>
          </a:p>
          <a:p>
            <a:r>
              <a:rPr lang="en-GB" dirty="0"/>
              <a:t>Cumbria LEP</a:t>
            </a:r>
          </a:p>
          <a:p>
            <a:r>
              <a:rPr lang="en-GB" dirty="0"/>
              <a:t>Community Rail Network</a:t>
            </a:r>
          </a:p>
          <a:p>
            <a:r>
              <a:rPr lang="en-GB" dirty="0"/>
              <a:t>Network Rail</a:t>
            </a:r>
          </a:p>
          <a:p>
            <a:r>
              <a:rPr lang="en-GB" dirty="0"/>
              <a:t>Other TOCs</a:t>
            </a:r>
          </a:p>
          <a:p>
            <a:r>
              <a:rPr lang="en-GB" dirty="0"/>
              <a:t>Other CRPs</a:t>
            </a:r>
          </a:p>
          <a:p>
            <a:r>
              <a:rPr lang="en-GB" dirty="0"/>
              <a:t>Parish Councils</a:t>
            </a:r>
          </a:p>
          <a:p>
            <a:r>
              <a:rPr lang="en-GB" dirty="0"/>
              <a:t>Rail User Groups</a:t>
            </a:r>
          </a:p>
        </p:txBody>
      </p:sp>
    </p:spTree>
    <p:extLst>
      <p:ext uri="{BB962C8B-B14F-4D97-AF65-F5344CB8AC3E}">
        <p14:creationId xmlns:p14="http://schemas.microsoft.com/office/powerpoint/2010/main" val="1027342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solidFill>
                  <a:srgbClr val="7030A0"/>
                </a:solidFill>
                <a:latin typeface="Calibri,Bold" panose="020B0604020202020204" charset="0"/>
              </a:rPr>
              <a:t>Strategic Plans</a:t>
            </a:r>
          </a:p>
        </p:txBody>
      </p:sp>
      <p:sp>
        <p:nvSpPr>
          <p:cNvPr id="3" name="Content Placeholder 2"/>
          <p:cNvSpPr>
            <a:spLocks noGrp="1"/>
          </p:cNvSpPr>
          <p:nvPr>
            <p:ph idx="1"/>
          </p:nvPr>
        </p:nvSpPr>
        <p:spPr>
          <a:xfrm>
            <a:off x="457200" y="1417638"/>
            <a:ext cx="8229600" cy="5035698"/>
          </a:xfrm>
        </p:spPr>
        <p:txBody>
          <a:bodyPr>
            <a:normAutofit fontScale="77500" lnSpcReduction="20000"/>
          </a:bodyPr>
          <a:lstStyle/>
          <a:p>
            <a:r>
              <a:rPr lang="en-GB" sz="3000" dirty="0">
                <a:latin typeface="Calibri" panose="020F0502020204030204" pitchFamily="34" charset="0"/>
              </a:rPr>
              <a:t>Furness Line – Furness Line Study resulted in 11 trains per day to Manchester International Airport</a:t>
            </a:r>
          </a:p>
          <a:p>
            <a:r>
              <a:rPr lang="en-GB" sz="3000" dirty="0">
                <a:latin typeface="Calibri" panose="020F0502020204030204" pitchFamily="34" charset="0"/>
              </a:rPr>
              <a:t>Lakes Line Capacity Study – submitted to DfT Summer 2022 in partnership with Cumbria County Council – 2 trains per hour</a:t>
            </a:r>
          </a:p>
          <a:p>
            <a:r>
              <a:rPr lang="en-GB" sz="3000" dirty="0">
                <a:latin typeface="Calibri" panose="020F0502020204030204" pitchFamily="34" charset="0"/>
              </a:rPr>
              <a:t>Energy Coast Rail Upgrade programme for CCL – submitted to DfT January 2023</a:t>
            </a:r>
          </a:p>
          <a:p>
            <a:r>
              <a:rPr lang="en-GB" sz="3000" dirty="0">
                <a:latin typeface="Calibri" panose="020F0502020204030204" pitchFamily="34" charset="0"/>
              </a:rPr>
              <a:t>South Cumbria Blueprint</a:t>
            </a:r>
          </a:p>
          <a:p>
            <a:r>
              <a:rPr lang="en-GB" sz="3000" dirty="0">
                <a:latin typeface="Calibri" panose="020F0502020204030204" pitchFamily="34" charset="0"/>
              </a:rPr>
              <a:t>Access for All – applications submitted 2022 for:</a:t>
            </a:r>
          </a:p>
          <a:p>
            <a:pPr lvl="1"/>
            <a:r>
              <a:rPr lang="en-GB" sz="2600" dirty="0">
                <a:latin typeface="Calibri" panose="020F0502020204030204" pitchFamily="34" charset="0"/>
              </a:rPr>
              <a:t>Ulverston (Cumbria)</a:t>
            </a:r>
          </a:p>
          <a:p>
            <a:pPr lvl="1"/>
            <a:r>
              <a:rPr lang="en-GB" sz="2600" dirty="0">
                <a:latin typeface="Calibri" panose="020F0502020204030204" pitchFamily="34" charset="0"/>
              </a:rPr>
              <a:t>Millom (Cumbria)</a:t>
            </a:r>
          </a:p>
          <a:p>
            <a:pPr lvl="1"/>
            <a:r>
              <a:rPr lang="en-GB" sz="2600" dirty="0">
                <a:latin typeface="Calibri" panose="020F0502020204030204" pitchFamily="34" charset="0"/>
              </a:rPr>
              <a:t>Workington (Cumbria)</a:t>
            </a:r>
          </a:p>
          <a:p>
            <a:pPr lvl="1"/>
            <a:r>
              <a:rPr lang="en-GB" sz="2600" dirty="0">
                <a:latin typeface="Calibri" panose="020F0502020204030204" pitchFamily="34" charset="0"/>
              </a:rPr>
              <a:t>Oxenholme (Avanti)</a:t>
            </a:r>
          </a:p>
          <a:p>
            <a:pPr lvl="1"/>
            <a:r>
              <a:rPr lang="en-GB" sz="2600" dirty="0">
                <a:latin typeface="Calibri" panose="020F0502020204030204" pitchFamily="34" charset="0"/>
              </a:rPr>
              <a:t>Silverdale (</a:t>
            </a:r>
            <a:r>
              <a:rPr lang="en-GB" sz="2600" dirty="0" err="1">
                <a:latin typeface="Calibri" panose="020F0502020204030204" pitchFamily="34" charset="0"/>
              </a:rPr>
              <a:t>Lancs</a:t>
            </a:r>
            <a:r>
              <a:rPr lang="en-GB" sz="2600" dirty="0">
                <a:latin typeface="Calibri" panose="020F0502020204030204" pitchFamily="34" charset="0"/>
              </a:rPr>
              <a:t> CC)</a:t>
            </a:r>
          </a:p>
          <a:p>
            <a:pPr lvl="1"/>
            <a:r>
              <a:rPr lang="en-GB" sz="2600" dirty="0">
                <a:latin typeface="Calibri" panose="020F0502020204030204" pitchFamily="34" charset="0"/>
              </a:rPr>
              <a:t>Carnforth (</a:t>
            </a:r>
            <a:r>
              <a:rPr lang="en-GB" sz="2600" dirty="0" err="1">
                <a:latin typeface="Calibri" panose="020F0502020204030204" pitchFamily="34" charset="0"/>
              </a:rPr>
              <a:t>Lancs</a:t>
            </a:r>
            <a:r>
              <a:rPr lang="en-GB" sz="2600" dirty="0">
                <a:latin typeface="Calibri" panose="020F0502020204030204" pitchFamily="34" charset="0"/>
              </a:rPr>
              <a:t> CC)</a:t>
            </a:r>
          </a:p>
          <a:p>
            <a:pPr lvl="1"/>
            <a:r>
              <a:rPr lang="en-GB" sz="2600" dirty="0">
                <a:latin typeface="Calibri" panose="020F0502020204030204" pitchFamily="34" charset="0"/>
              </a:rPr>
              <a:t>Outcomes now expected Autumn 2023</a:t>
            </a:r>
          </a:p>
          <a:p>
            <a:pPr marL="0" indent="0">
              <a:buNone/>
            </a:pPr>
            <a:endParaRPr lang="en-GB" dirty="0"/>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622354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07BE0-4B0C-81F3-496C-F9A312AE36C9}"/>
              </a:ext>
            </a:extLst>
          </p:cNvPr>
          <p:cNvSpPr>
            <a:spLocks noGrp="1"/>
          </p:cNvSpPr>
          <p:nvPr>
            <p:ph type="title"/>
          </p:nvPr>
        </p:nvSpPr>
        <p:spPr/>
        <p:txBody>
          <a:bodyPr>
            <a:normAutofit/>
          </a:bodyPr>
          <a:lstStyle/>
          <a:p>
            <a:r>
              <a:rPr lang="en-GB" sz="4800" b="1" dirty="0">
                <a:solidFill>
                  <a:srgbClr val="7030A0"/>
                </a:solidFill>
              </a:rPr>
              <a:t>Sustainable Travel</a:t>
            </a:r>
          </a:p>
        </p:txBody>
      </p:sp>
      <p:sp>
        <p:nvSpPr>
          <p:cNvPr id="3" name="Content Placeholder 2">
            <a:extLst>
              <a:ext uri="{FF2B5EF4-FFF2-40B4-BE49-F238E27FC236}">
                <a16:creationId xmlns:a16="http://schemas.microsoft.com/office/drawing/2014/main" id="{9BA4579C-F01C-6FAB-EF69-B71C105B5BDA}"/>
              </a:ext>
            </a:extLst>
          </p:cNvPr>
          <p:cNvSpPr>
            <a:spLocks noGrp="1"/>
          </p:cNvSpPr>
          <p:nvPr>
            <p:ph idx="1"/>
          </p:nvPr>
        </p:nvSpPr>
        <p:spPr/>
        <p:txBody>
          <a:bodyPr/>
          <a:lstStyle/>
          <a:p>
            <a:r>
              <a:rPr lang="en-GB" dirty="0"/>
              <a:t>Links with Council Bus Officer and bus companies</a:t>
            </a:r>
          </a:p>
          <a:p>
            <a:r>
              <a:rPr lang="en-GB" dirty="0"/>
              <a:t>Input to Active Travel planning </a:t>
            </a:r>
            <a:r>
              <a:rPr lang="en-GB" dirty="0" err="1"/>
              <a:t>eg</a:t>
            </a:r>
            <a:r>
              <a:rPr lang="en-GB" dirty="0"/>
              <a:t> LCWIPs</a:t>
            </a:r>
          </a:p>
          <a:p>
            <a:r>
              <a:rPr lang="en-GB" dirty="0"/>
              <a:t>Town Deals – influence improvements to wayfinding signage to and from the stations</a:t>
            </a:r>
          </a:p>
          <a:p>
            <a:r>
              <a:rPr lang="en-GB" dirty="0"/>
              <a:t>Modal shift – working with major companies </a:t>
            </a:r>
            <a:r>
              <a:rPr lang="en-GB" dirty="0" err="1"/>
              <a:t>eg</a:t>
            </a:r>
            <a:r>
              <a:rPr lang="en-GB" dirty="0"/>
              <a:t> Sellafield and BAE to encourage increased rail travel and reduce road congestion</a:t>
            </a:r>
          </a:p>
          <a:p>
            <a:endParaRPr lang="en-GB" dirty="0"/>
          </a:p>
        </p:txBody>
      </p:sp>
    </p:spTree>
    <p:extLst>
      <p:ext uri="{BB962C8B-B14F-4D97-AF65-F5344CB8AC3E}">
        <p14:creationId xmlns:p14="http://schemas.microsoft.com/office/powerpoint/2010/main" val="966298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9BFB-2A39-687E-461A-3D3C9038E0F4}"/>
              </a:ext>
            </a:extLst>
          </p:cNvPr>
          <p:cNvSpPr>
            <a:spLocks noGrp="1"/>
          </p:cNvSpPr>
          <p:nvPr>
            <p:ph type="title"/>
          </p:nvPr>
        </p:nvSpPr>
        <p:spPr/>
        <p:txBody>
          <a:bodyPr>
            <a:normAutofit/>
          </a:bodyPr>
          <a:lstStyle/>
          <a:p>
            <a:r>
              <a:rPr lang="en-GB" sz="4800" b="1" dirty="0">
                <a:solidFill>
                  <a:srgbClr val="7030A0"/>
                </a:solidFill>
              </a:rPr>
              <a:t>Connections</a:t>
            </a:r>
          </a:p>
        </p:txBody>
      </p:sp>
      <p:sp>
        <p:nvSpPr>
          <p:cNvPr id="3" name="Content Placeholder 2">
            <a:extLst>
              <a:ext uri="{FF2B5EF4-FFF2-40B4-BE49-F238E27FC236}">
                <a16:creationId xmlns:a16="http://schemas.microsoft.com/office/drawing/2014/main" id="{53E52AD1-F70D-E79D-712E-202138B00895}"/>
              </a:ext>
            </a:extLst>
          </p:cNvPr>
          <p:cNvSpPr>
            <a:spLocks noGrp="1"/>
          </p:cNvSpPr>
          <p:nvPr>
            <p:ph idx="1"/>
          </p:nvPr>
        </p:nvSpPr>
        <p:spPr/>
        <p:txBody>
          <a:bodyPr>
            <a:normAutofit fontScale="77500" lnSpcReduction="20000"/>
          </a:bodyPr>
          <a:lstStyle/>
          <a:p>
            <a:r>
              <a:rPr lang="en-GB" dirty="0" err="1"/>
              <a:t>ComREG</a:t>
            </a:r>
            <a:r>
              <a:rPr lang="en-GB" dirty="0"/>
              <a:t> – West region representative</a:t>
            </a:r>
          </a:p>
          <a:p>
            <a:r>
              <a:rPr lang="en-GB" dirty="0"/>
              <a:t>Cumbria Better Connected</a:t>
            </a:r>
          </a:p>
          <a:p>
            <a:r>
              <a:rPr lang="en-GB" dirty="0"/>
              <a:t>Morecambe Bay Partnership</a:t>
            </a:r>
          </a:p>
          <a:p>
            <a:r>
              <a:rPr lang="en-GB" dirty="0"/>
              <a:t>Eden Project North</a:t>
            </a:r>
          </a:p>
          <a:p>
            <a:endParaRPr lang="en-GB" dirty="0"/>
          </a:p>
          <a:p>
            <a:r>
              <a:rPr lang="en-GB" dirty="0"/>
              <a:t>Importance of connecting people across organisations</a:t>
            </a:r>
          </a:p>
          <a:p>
            <a:r>
              <a:rPr lang="en-GB" dirty="0"/>
              <a:t>Stimulating interest in public transport opportunities/ rail travel</a:t>
            </a:r>
          </a:p>
          <a:p>
            <a:r>
              <a:rPr lang="en-GB" dirty="0"/>
              <a:t>Sharing our knowledge, experience and technical know how</a:t>
            </a:r>
          </a:p>
          <a:p>
            <a:r>
              <a:rPr lang="en-GB" dirty="0"/>
              <a:t>Critical friend role</a:t>
            </a:r>
          </a:p>
          <a:p>
            <a:r>
              <a:rPr lang="en-GB" dirty="0"/>
              <a:t>Links with neighbouring CRPs</a:t>
            </a:r>
          </a:p>
          <a:p>
            <a:endParaRPr lang="en-GB" dirty="0"/>
          </a:p>
          <a:p>
            <a:endParaRPr lang="en-GB" dirty="0"/>
          </a:p>
        </p:txBody>
      </p:sp>
    </p:spTree>
    <p:extLst>
      <p:ext uri="{BB962C8B-B14F-4D97-AF65-F5344CB8AC3E}">
        <p14:creationId xmlns:p14="http://schemas.microsoft.com/office/powerpoint/2010/main" val="2674396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956CE-C695-474F-B3D2-893B951F5ACB}"/>
              </a:ext>
            </a:extLst>
          </p:cNvPr>
          <p:cNvSpPr>
            <a:spLocks noGrp="1"/>
          </p:cNvSpPr>
          <p:nvPr>
            <p:ph type="title"/>
          </p:nvPr>
        </p:nvSpPr>
        <p:spPr>
          <a:xfrm>
            <a:off x="1691680" y="332656"/>
            <a:ext cx="6048672" cy="2445486"/>
          </a:xfrm>
        </p:spPr>
        <p:txBody>
          <a:bodyPr>
            <a:normAutofit/>
          </a:bodyPr>
          <a:lstStyle/>
          <a:p>
            <a:pPr marL="0" indent="0"/>
            <a:r>
              <a:rPr lang="en-US" b="1" dirty="0">
                <a:solidFill>
                  <a:srgbClr val="7030A0"/>
                </a:solidFill>
              </a:rPr>
              <a:t>Thank you</a:t>
            </a:r>
            <a:endParaRPr lang="en-GB" b="1" dirty="0">
              <a:solidFill>
                <a:srgbClr val="7030A0"/>
              </a:solidFill>
            </a:endParaRPr>
          </a:p>
        </p:txBody>
      </p:sp>
      <p:sp>
        <p:nvSpPr>
          <p:cNvPr id="1030" name="Content Placeholder 1029">
            <a:extLst>
              <a:ext uri="{FF2B5EF4-FFF2-40B4-BE49-F238E27FC236}">
                <a16:creationId xmlns:a16="http://schemas.microsoft.com/office/drawing/2014/main" id="{D954207A-E272-4390-A2F8-B4510FDF695C}"/>
              </a:ext>
            </a:extLst>
          </p:cNvPr>
          <p:cNvSpPr>
            <a:spLocks noGrp="1"/>
          </p:cNvSpPr>
          <p:nvPr>
            <p:ph idx="1"/>
          </p:nvPr>
        </p:nvSpPr>
        <p:spPr>
          <a:xfrm>
            <a:off x="1691680" y="5229200"/>
            <a:ext cx="6048672" cy="1152127"/>
          </a:xfrm>
        </p:spPr>
        <p:txBody>
          <a:bodyPr anchor="t">
            <a:normAutofit fontScale="25000" lnSpcReduction="20000"/>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13500" b="1" dirty="0">
                <a:solidFill>
                  <a:srgbClr val="7030A0"/>
                </a:solidFill>
              </a:rPr>
              <a:t>Working in Partnership</a:t>
            </a:r>
          </a:p>
          <a:p>
            <a:endParaRPr lang="en-US" sz="1350" dirty="0"/>
          </a:p>
        </p:txBody>
      </p:sp>
      <p:pic>
        <p:nvPicPr>
          <p:cNvPr id="5" name="Content Placeholder 4" descr="A picture containing logo&#10;&#10;Description automatically generated">
            <a:extLst>
              <a:ext uri="{FF2B5EF4-FFF2-40B4-BE49-F238E27FC236}">
                <a16:creationId xmlns:a16="http://schemas.microsoft.com/office/drawing/2014/main" id="{41C2BADC-CCA2-45E2-8460-77AE8C222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974" y="2492896"/>
            <a:ext cx="2592288" cy="2592288"/>
          </a:xfrm>
          <a:prstGeom prst="rect">
            <a:avLst/>
          </a:prstGeom>
        </p:spPr>
      </p:pic>
      <p:pic>
        <p:nvPicPr>
          <p:cNvPr id="6" name="Picture 1" descr="A picture containing icon&#10;&#10;Description automatically generated">
            <a:extLst>
              <a:ext uri="{FF2B5EF4-FFF2-40B4-BE49-F238E27FC236}">
                <a16:creationId xmlns:a16="http://schemas.microsoft.com/office/drawing/2014/main" id="{330556CC-A69C-3D62-9473-00E569AD52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3325" y="3041321"/>
            <a:ext cx="3008506" cy="1410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634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2713" y="692696"/>
            <a:ext cx="7772400" cy="4176464"/>
          </a:xfrm>
        </p:spPr>
        <p:txBody>
          <a:bodyPr>
            <a:normAutofit/>
          </a:bodyPr>
          <a:lstStyle/>
          <a:p>
            <a:br>
              <a:rPr lang="en-GB" sz="4800" b="1" dirty="0">
                <a:solidFill>
                  <a:srgbClr val="7030A0"/>
                </a:solidFill>
                <a:latin typeface="Arial Rounded MT Bold" panose="020F0704030504030204" pitchFamily="34" charset="0"/>
              </a:rPr>
            </a:br>
            <a:endParaRPr lang="en-GB" sz="36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403648" y="4449861"/>
            <a:ext cx="6832847" cy="1899592"/>
          </a:xfrm>
        </p:spPr>
        <p:txBody>
          <a:bodyPr>
            <a:normAutofit/>
          </a:bodyPr>
          <a:lstStyle/>
          <a:p>
            <a:r>
              <a:rPr lang="en-GB" sz="2400" b="1" dirty="0">
                <a:solidFill>
                  <a:srgbClr val="7030A0"/>
                </a:solidFill>
              </a:rPr>
              <a:t>Community Rail Cumbria is made up of:</a:t>
            </a:r>
          </a:p>
          <a:p>
            <a:r>
              <a:rPr lang="en-GB" sz="2400" b="1" dirty="0">
                <a:solidFill>
                  <a:srgbClr val="7030A0"/>
                </a:solidFill>
              </a:rPr>
              <a:t>Cumbrian Coast Line CRP</a:t>
            </a:r>
          </a:p>
          <a:p>
            <a:r>
              <a:rPr lang="en-GB" sz="2400" b="1" dirty="0">
                <a:solidFill>
                  <a:srgbClr val="7030A0"/>
                </a:solidFill>
              </a:rPr>
              <a:t>Furness Line CRP</a:t>
            </a:r>
          </a:p>
          <a:p>
            <a:r>
              <a:rPr lang="en-GB" sz="2400" b="1" dirty="0">
                <a:solidFill>
                  <a:srgbClr val="7030A0"/>
                </a:solidFill>
              </a:rPr>
              <a:t>Lakes Line CRP</a:t>
            </a:r>
          </a:p>
          <a:p>
            <a:endParaRPr lang="en-GB" sz="2000" dirty="0">
              <a:solidFill>
                <a:srgbClr val="7030A0"/>
              </a:solidFill>
            </a:endParaRPr>
          </a:p>
        </p:txBody>
      </p:sp>
      <p:pic>
        <p:nvPicPr>
          <p:cNvPr id="6" name="Picture 5" descr="A logo of a train&#10;&#10;Description automatically generated with low confidence">
            <a:extLst>
              <a:ext uri="{FF2B5EF4-FFF2-40B4-BE49-F238E27FC236}">
                <a16:creationId xmlns:a16="http://schemas.microsoft.com/office/drawing/2014/main" id="{8B14094F-F0A7-C4D9-F6A0-0557DE1148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21483"/>
            <a:ext cx="3312368" cy="3312368"/>
          </a:xfrm>
          <a:prstGeom prst="rect">
            <a:avLst/>
          </a:prstGeom>
        </p:spPr>
      </p:pic>
      <p:pic>
        <p:nvPicPr>
          <p:cNvPr id="8" name="Picture 7" descr="A picture containing text, font, graphics, logo&#10;&#10;Description automatically generated">
            <a:extLst>
              <a:ext uri="{FF2B5EF4-FFF2-40B4-BE49-F238E27FC236}">
                <a16:creationId xmlns:a16="http://schemas.microsoft.com/office/drawing/2014/main" id="{7D03B9CC-6441-9DE3-204A-A5482CA3D8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6793" y="764704"/>
            <a:ext cx="4234494" cy="936104"/>
          </a:xfrm>
          <a:prstGeom prst="rect">
            <a:avLst/>
          </a:prstGeom>
        </p:spPr>
      </p:pic>
      <p:pic>
        <p:nvPicPr>
          <p:cNvPr id="10" name="Picture 9" descr="A logo with a flower and waves&#10;&#10;Description automatically generated with low confidence">
            <a:extLst>
              <a:ext uri="{FF2B5EF4-FFF2-40B4-BE49-F238E27FC236}">
                <a16:creationId xmlns:a16="http://schemas.microsoft.com/office/drawing/2014/main" id="{823779DF-03FF-BFC9-49D3-B951CAA247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0843" y="1818714"/>
            <a:ext cx="2606394" cy="2115137"/>
          </a:xfrm>
          <a:prstGeom prst="rect">
            <a:avLst/>
          </a:prstGeom>
        </p:spPr>
      </p:pic>
    </p:spTree>
    <p:extLst>
      <p:ext uri="{BB962C8B-B14F-4D97-AF65-F5344CB8AC3E}">
        <p14:creationId xmlns:p14="http://schemas.microsoft.com/office/powerpoint/2010/main" val="1832155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solidFill>
                  <a:srgbClr val="7030A0"/>
                </a:solidFill>
                <a:latin typeface="Calibri,Bold" panose="020B0604020202020204" charset="0"/>
              </a:rPr>
              <a:t>National Governance</a:t>
            </a:r>
          </a:p>
        </p:txBody>
      </p:sp>
      <p:sp>
        <p:nvSpPr>
          <p:cNvPr id="3" name="Content Placeholder 2"/>
          <p:cNvSpPr>
            <a:spLocks noGrp="1"/>
          </p:cNvSpPr>
          <p:nvPr>
            <p:ph idx="1"/>
          </p:nvPr>
        </p:nvSpPr>
        <p:spPr>
          <a:xfrm>
            <a:off x="457200" y="1340768"/>
            <a:ext cx="8229600" cy="4785395"/>
          </a:xfrm>
        </p:spPr>
        <p:txBody>
          <a:bodyPr>
            <a:normAutofit/>
          </a:bodyPr>
          <a:lstStyle/>
          <a:p>
            <a:r>
              <a:rPr lang="en-GB" sz="2800" dirty="0"/>
              <a:t>Community Rail Network</a:t>
            </a:r>
          </a:p>
          <a:p>
            <a:pPr lvl="1">
              <a:buFontTx/>
              <a:buChar char="-"/>
            </a:pPr>
            <a:r>
              <a:rPr lang="en-GB" dirty="0"/>
              <a:t>Central resource supporting member organisations</a:t>
            </a:r>
          </a:p>
          <a:p>
            <a:pPr lvl="1">
              <a:buFontTx/>
              <a:buChar char="-"/>
            </a:pPr>
            <a:r>
              <a:rPr lang="en-GB" dirty="0"/>
              <a:t>Accreditation</a:t>
            </a:r>
          </a:p>
          <a:p>
            <a:pPr lvl="1">
              <a:buFontTx/>
              <a:buChar char="-"/>
            </a:pPr>
            <a:r>
              <a:rPr lang="en-GB" dirty="0"/>
              <a:t>DfT and Rail industry</a:t>
            </a:r>
          </a:p>
          <a:p>
            <a:pPr lvl="1">
              <a:buFontTx/>
              <a:buChar char="-"/>
            </a:pPr>
            <a:endParaRPr lang="en-GB" dirty="0"/>
          </a:p>
          <a:p>
            <a:pPr lvl="1">
              <a:buFontTx/>
              <a:buChar char="-"/>
            </a:pPr>
            <a:endParaRPr lang="en-GB" dirty="0"/>
          </a:p>
        </p:txBody>
      </p:sp>
      <p:pic>
        <p:nvPicPr>
          <p:cNvPr id="5" name="Picture 4" descr="A picture containing font, graphics, circle, logo&#10;&#10;Description automatically generated">
            <a:extLst>
              <a:ext uri="{FF2B5EF4-FFF2-40B4-BE49-F238E27FC236}">
                <a16:creationId xmlns:a16="http://schemas.microsoft.com/office/drawing/2014/main" id="{5FF209A8-B813-E904-C7A4-76DF45573D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3933056"/>
            <a:ext cx="3913042" cy="2349797"/>
          </a:xfrm>
          <a:prstGeom prst="rect">
            <a:avLst/>
          </a:prstGeom>
        </p:spPr>
      </p:pic>
    </p:spTree>
    <p:extLst>
      <p:ext uri="{BB962C8B-B14F-4D97-AF65-F5344CB8AC3E}">
        <p14:creationId xmlns:p14="http://schemas.microsoft.com/office/powerpoint/2010/main" val="101098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solidFill>
                  <a:srgbClr val="7030A0"/>
                </a:solidFill>
                <a:latin typeface="Calibri,Bold" panose="020B0604020202020204" charset="0"/>
              </a:rPr>
              <a:t>National Governance</a:t>
            </a:r>
          </a:p>
        </p:txBody>
      </p:sp>
      <p:sp>
        <p:nvSpPr>
          <p:cNvPr id="3" name="Content Placeholder 2"/>
          <p:cNvSpPr>
            <a:spLocks noGrp="1"/>
          </p:cNvSpPr>
          <p:nvPr>
            <p:ph idx="1"/>
          </p:nvPr>
        </p:nvSpPr>
        <p:spPr>
          <a:xfrm>
            <a:off x="457200" y="1340768"/>
            <a:ext cx="8229600" cy="4785395"/>
          </a:xfrm>
        </p:spPr>
        <p:txBody>
          <a:bodyPr>
            <a:normAutofit/>
          </a:bodyPr>
          <a:lstStyle/>
          <a:p>
            <a:r>
              <a:rPr lang="en-GB" sz="2400" dirty="0"/>
              <a:t>DfT - Department for Transport</a:t>
            </a:r>
          </a:p>
          <a:p>
            <a:pPr marL="0" indent="0">
              <a:buNone/>
            </a:pPr>
            <a:r>
              <a:rPr lang="en-GB" sz="2400" dirty="0"/>
              <a:t>     - Funds Community Rail Network</a:t>
            </a:r>
          </a:p>
          <a:p>
            <a:pPr marL="0" indent="0">
              <a:buNone/>
            </a:pPr>
            <a:r>
              <a:rPr lang="en-GB" sz="2400" dirty="0"/>
              <a:t>     - Community Rail Steering Group</a:t>
            </a:r>
          </a:p>
          <a:p>
            <a:pPr marL="0" indent="0">
              <a:buNone/>
            </a:pPr>
            <a:r>
              <a:rPr lang="en-GB" sz="2400" dirty="0"/>
              <a:t>     - Community Rail Strategy – four pillars for CRPs to </a:t>
            </a:r>
          </a:p>
          <a:p>
            <a:pPr marL="0" indent="0">
              <a:buNone/>
            </a:pPr>
            <a:r>
              <a:rPr lang="en-GB" sz="2400" dirty="0"/>
              <a:t>       focus on:</a:t>
            </a:r>
          </a:p>
          <a:p>
            <a:pPr marL="0" lvl="0" indent="0">
              <a:lnSpc>
                <a:spcPct val="115000"/>
              </a:lnSpc>
              <a:buNone/>
            </a:pPr>
            <a:r>
              <a:rPr lang="en-GB" sz="2400" dirty="0">
                <a:effectLst/>
                <a:ea typeface="Calibri" panose="020F0502020204030204" pitchFamily="34" charset="0"/>
                <a:cs typeface="Times New Roman" panose="02020603050405020304" pitchFamily="18" charset="0"/>
              </a:rPr>
              <a:t>* Providing a voice for the community</a:t>
            </a:r>
          </a:p>
          <a:p>
            <a:pPr marL="0" lvl="0" indent="0">
              <a:lnSpc>
                <a:spcPct val="115000"/>
              </a:lnSpc>
              <a:buNone/>
            </a:pPr>
            <a:r>
              <a:rPr lang="en-GB" sz="2400" dirty="0">
                <a:effectLst/>
                <a:ea typeface="Calibri" panose="020F0502020204030204" pitchFamily="34" charset="0"/>
                <a:cs typeface="Times New Roman" panose="02020603050405020304" pitchFamily="18" charset="0"/>
              </a:rPr>
              <a:t>* Promoting sustainable and healthy travel (the extra mile) </a:t>
            </a:r>
          </a:p>
          <a:p>
            <a:pPr marL="0" lvl="0" indent="0">
              <a:lnSpc>
                <a:spcPct val="115000"/>
              </a:lnSpc>
              <a:buNone/>
            </a:pPr>
            <a:r>
              <a:rPr lang="en-GB" sz="2400" dirty="0">
                <a:effectLst/>
                <a:ea typeface="Calibri" panose="020F0502020204030204" pitchFamily="34" charset="0"/>
                <a:cs typeface="Times New Roman" panose="02020603050405020304" pitchFamily="18" charset="0"/>
              </a:rPr>
              <a:t>* Bringing communities together and supporting diversity and inclusion</a:t>
            </a:r>
            <a:endParaRPr lang="en-GB" sz="2400" dirty="0">
              <a:ea typeface="Calibri" panose="020F0502020204030204" pitchFamily="34" charset="0"/>
              <a:cs typeface="Times New Roman" panose="02020603050405020304" pitchFamily="18" charset="0"/>
            </a:endParaRPr>
          </a:p>
          <a:p>
            <a:pPr marL="0" lvl="0" indent="0">
              <a:lnSpc>
                <a:spcPct val="115000"/>
              </a:lnSpc>
              <a:buNone/>
            </a:pPr>
            <a:r>
              <a:rPr lang="en-GB" sz="2400" dirty="0">
                <a:effectLst/>
                <a:ea typeface="Calibri" panose="020F0502020204030204" pitchFamily="34" charset="0"/>
                <a:cs typeface="Times New Roman" panose="02020603050405020304" pitchFamily="18" charset="0"/>
              </a:rPr>
              <a:t>* Supporting social and economic development</a:t>
            </a:r>
          </a:p>
          <a:p>
            <a:pPr marL="0" indent="0">
              <a:buNone/>
            </a:pPr>
            <a:endParaRPr lang="en-GB" sz="2800" dirty="0"/>
          </a:p>
        </p:txBody>
      </p:sp>
    </p:spTree>
    <p:extLst>
      <p:ext uri="{BB962C8B-B14F-4D97-AF65-F5344CB8AC3E}">
        <p14:creationId xmlns:p14="http://schemas.microsoft.com/office/powerpoint/2010/main" val="262526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a:solidFill>
                  <a:srgbClr val="7030A0"/>
                </a:solidFill>
                <a:latin typeface="Arial Rounded MT Bold" panose="020F0704030504030204" pitchFamily="34" charset="0"/>
              </a:rPr>
              <a:t>What is Community Rail?</a:t>
            </a:r>
          </a:p>
        </p:txBody>
      </p:sp>
      <p:sp>
        <p:nvSpPr>
          <p:cNvPr id="3" name="Content Placeholder 2"/>
          <p:cNvSpPr>
            <a:spLocks noGrp="1"/>
          </p:cNvSpPr>
          <p:nvPr>
            <p:ph idx="1"/>
          </p:nvPr>
        </p:nvSpPr>
        <p:spPr/>
        <p:txBody>
          <a:bodyPr>
            <a:normAutofit fontScale="92500" lnSpcReduction="10000"/>
          </a:bodyPr>
          <a:lstStyle/>
          <a:p>
            <a:r>
              <a:rPr lang="en-GB" dirty="0"/>
              <a:t>Building partnerships between the rail industry and local communities and businesses</a:t>
            </a:r>
          </a:p>
          <a:p>
            <a:r>
              <a:rPr lang="en-GB" dirty="0"/>
              <a:t>Promoting the railway and increasing ridership</a:t>
            </a:r>
          </a:p>
          <a:p>
            <a:r>
              <a:rPr lang="en-GB" dirty="0"/>
              <a:t>Influencing timetable changes in line with local demands</a:t>
            </a:r>
          </a:p>
          <a:p>
            <a:r>
              <a:rPr lang="en-GB" dirty="0"/>
              <a:t>Promote Connectivity</a:t>
            </a:r>
          </a:p>
          <a:p>
            <a:r>
              <a:rPr lang="en-GB" dirty="0"/>
              <a:t>Influencing rolling stock and seating capacity</a:t>
            </a:r>
          </a:p>
          <a:p>
            <a:r>
              <a:rPr lang="en-GB" dirty="0"/>
              <a:t>Stimulating community involvement</a:t>
            </a:r>
          </a:p>
          <a:p>
            <a:r>
              <a:rPr lang="en-GB" dirty="0"/>
              <a:t>Developing station building usage</a:t>
            </a:r>
          </a:p>
          <a:p>
            <a:endParaRPr lang="en-GB" dirty="0"/>
          </a:p>
          <a:p>
            <a:endParaRPr lang="en-GB" dirty="0"/>
          </a:p>
          <a:p>
            <a:endParaRPr lang="en-GB" dirty="0"/>
          </a:p>
          <a:p>
            <a:endParaRPr lang="en-GB" dirty="0"/>
          </a:p>
          <a:p>
            <a:pPr marL="0" indent="0">
              <a:buNone/>
            </a:pPr>
            <a:endParaRPr lang="en-GB" dirty="0"/>
          </a:p>
          <a:p>
            <a:endParaRPr lang="en-GB" dirty="0"/>
          </a:p>
          <a:p>
            <a:endParaRPr lang="en-GB" dirty="0"/>
          </a:p>
        </p:txBody>
      </p:sp>
    </p:spTree>
    <p:extLst>
      <p:ext uri="{BB962C8B-B14F-4D97-AF65-F5344CB8AC3E}">
        <p14:creationId xmlns:p14="http://schemas.microsoft.com/office/powerpoint/2010/main" val="1743243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800" b="1" dirty="0">
                <a:solidFill>
                  <a:srgbClr val="7030A0"/>
                </a:solidFill>
                <a:latin typeface="Arial Rounded MT Bold" panose="020F0704030504030204" pitchFamily="34" charset="0"/>
              </a:rPr>
              <a:t>Projects</a:t>
            </a:r>
          </a:p>
        </p:txBody>
      </p:sp>
      <p:sp>
        <p:nvSpPr>
          <p:cNvPr id="3" name="Content Placeholder 2"/>
          <p:cNvSpPr>
            <a:spLocks noGrp="1"/>
          </p:cNvSpPr>
          <p:nvPr>
            <p:ph idx="1"/>
          </p:nvPr>
        </p:nvSpPr>
        <p:spPr/>
        <p:txBody>
          <a:bodyPr>
            <a:normAutofit/>
          </a:bodyPr>
          <a:lstStyle/>
          <a:p>
            <a:r>
              <a:rPr lang="en-GB" dirty="0">
                <a:latin typeface="Calibri" panose="020F0502020204030204" pitchFamily="34" charset="0"/>
              </a:rPr>
              <a:t>From A-Z a CRP has probably covered it!</a:t>
            </a:r>
          </a:p>
          <a:p>
            <a:r>
              <a:rPr lang="en-GB" dirty="0">
                <a:latin typeface="Calibri" panose="020F0502020204030204" pitchFamily="34" charset="0"/>
              </a:rPr>
              <a:t>Most ideas have merit and with time, research and above all FUNDING! they can be achieved</a:t>
            </a:r>
          </a:p>
          <a:p>
            <a:r>
              <a:rPr lang="en-GB" dirty="0">
                <a:latin typeface="Calibri" panose="020F0502020204030204" pitchFamily="34" charset="0"/>
              </a:rPr>
              <a:t>I’ve highlighted today three key projects which Cumbria has been proud to be part of</a:t>
            </a:r>
          </a:p>
          <a:p>
            <a:r>
              <a:rPr lang="en-GB" dirty="0">
                <a:latin typeface="Calibri" panose="020F0502020204030204" pitchFamily="34" charset="0"/>
              </a:rPr>
              <a:t>But there is a host of others across the county all of which deserve to be showcased</a:t>
            </a:r>
          </a:p>
          <a:p>
            <a:pPr marL="0" indent="0">
              <a:buNone/>
            </a:pPr>
            <a:endParaRPr lang="en-GB" dirty="0">
              <a:latin typeface="Calibri" panose="020F0502020204030204" pitchFamily="34" charset="0"/>
            </a:endParaRPr>
          </a:p>
          <a:p>
            <a:pPr lvl="1"/>
            <a:endParaRPr lang="en-GB" dirty="0"/>
          </a:p>
          <a:p>
            <a:pPr marL="457200" lvl="1" indent="0">
              <a:buNone/>
            </a:pPr>
            <a:endParaRPr lang="en-GB" dirty="0"/>
          </a:p>
          <a:p>
            <a:endParaRPr lang="en-GB" dirty="0"/>
          </a:p>
        </p:txBody>
      </p:sp>
    </p:spTree>
    <p:extLst>
      <p:ext uri="{BB962C8B-B14F-4D97-AF65-F5344CB8AC3E}">
        <p14:creationId xmlns:p14="http://schemas.microsoft.com/office/powerpoint/2010/main" val="1971257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B155E-F76F-6306-B00F-3584B237D4C0}"/>
              </a:ext>
            </a:extLst>
          </p:cNvPr>
          <p:cNvSpPr>
            <a:spLocks noGrp="1"/>
          </p:cNvSpPr>
          <p:nvPr>
            <p:ph type="title"/>
          </p:nvPr>
        </p:nvSpPr>
        <p:spPr/>
        <p:txBody>
          <a:bodyPr/>
          <a:lstStyle/>
          <a:p>
            <a:r>
              <a:rPr lang="en-GB" b="1" dirty="0">
                <a:solidFill>
                  <a:srgbClr val="7030A0"/>
                </a:solidFill>
              </a:rPr>
              <a:t>Turning Point at Green Road</a:t>
            </a:r>
          </a:p>
        </p:txBody>
      </p:sp>
      <p:pic>
        <p:nvPicPr>
          <p:cNvPr id="5" name="Content Placeholder 4" descr="A picture containing outdoor, sky, tree, plant&#10;&#10;Description automatically generated">
            <a:extLst>
              <a:ext uri="{FF2B5EF4-FFF2-40B4-BE49-F238E27FC236}">
                <a16:creationId xmlns:a16="http://schemas.microsoft.com/office/drawing/2014/main" id="{8DA278CE-14BC-4F29-89BF-52BC7F98CF9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678" y="1600200"/>
            <a:ext cx="6172643" cy="4525963"/>
          </a:xfrm>
        </p:spPr>
      </p:pic>
    </p:spTree>
    <p:extLst>
      <p:ext uri="{BB962C8B-B14F-4D97-AF65-F5344CB8AC3E}">
        <p14:creationId xmlns:p14="http://schemas.microsoft.com/office/powerpoint/2010/main" val="1880155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B56A4-6D82-7520-0987-419266857534}"/>
              </a:ext>
            </a:extLst>
          </p:cNvPr>
          <p:cNvSpPr>
            <a:spLocks noGrp="1"/>
          </p:cNvSpPr>
          <p:nvPr>
            <p:ph type="title"/>
          </p:nvPr>
        </p:nvSpPr>
        <p:spPr/>
        <p:txBody>
          <a:bodyPr>
            <a:normAutofit fontScale="90000"/>
          </a:bodyPr>
          <a:lstStyle/>
          <a:p>
            <a:r>
              <a:rPr lang="en-GB" b="1" dirty="0">
                <a:solidFill>
                  <a:srgbClr val="7030A0"/>
                </a:solidFill>
              </a:rPr>
              <a:t>MIND enjoy a day trip to Morecambe</a:t>
            </a:r>
          </a:p>
        </p:txBody>
      </p:sp>
      <p:pic>
        <p:nvPicPr>
          <p:cNvPr id="5" name="Content Placeholder 4" descr="A group of people sitting at a table in a train&#10;&#10;Description automatically generated with medium confidence">
            <a:extLst>
              <a:ext uri="{FF2B5EF4-FFF2-40B4-BE49-F238E27FC236}">
                <a16:creationId xmlns:a16="http://schemas.microsoft.com/office/drawing/2014/main" id="{C6D3D38C-3CB1-1DC1-1EE4-9B6FAC65CA5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1270277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A21A4AC-5300-4176-B2FB-67830A380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C18623-9B91-98DB-25BF-83CEBB54702C}"/>
              </a:ext>
            </a:extLst>
          </p:cNvPr>
          <p:cNvSpPr>
            <a:spLocks noGrp="1"/>
          </p:cNvSpPr>
          <p:nvPr>
            <p:ph type="title"/>
          </p:nvPr>
        </p:nvSpPr>
        <p:spPr>
          <a:xfrm>
            <a:off x="480060" y="304800"/>
            <a:ext cx="8181594" cy="1442339"/>
          </a:xfrm>
        </p:spPr>
        <p:txBody>
          <a:bodyPr vert="horz" lIns="91440" tIns="45720" rIns="91440" bIns="45720" rtlCol="0" anchor="b">
            <a:normAutofit/>
          </a:bodyPr>
          <a:lstStyle/>
          <a:p>
            <a:pPr>
              <a:lnSpc>
                <a:spcPct val="90000"/>
              </a:lnSpc>
            </a:pPr>
            <a:r>
              <a:rPr lang="en-US" sz="5700" b="1" kern="1200" dirty="0" err="1">
                <a:solidFill>
                  <a:srgbClr val="7030A0"/>
                </a:solidFill>
                <a:latin typeface="+mj-lt"/>
                <a:ea typeface="+mj-ea"/>
                <a:cs typeface="+mj-cs"/>
              </a:rPr>
              <a:t>Millom</a:t>
            </a:r>
            <a:r>
              <a:rPr lang="en-US" sz="5700" b="1" kern="1200" dirty="0">
                <a:solidFill>
                  <a:srgbClr val="7030A0"/>
                </a:solidFill>
                <a:latin typeface="+mj-lt"/>
                <a:ea typeface="+mj-ea"/>
                <a:cs typeface="+mj-cs"/>
              </a:rPr>
              <a:t> Transformation</a:t>
            </a:r>
          </a:p>
        </p:txBody>
      </p:sp>
      <p:sp>
        <p:nvSpPr>
          <p:cNvPr id="15" name="sketch line">
            <a:extLst>
              <a:ext uri="{FF2B5EF4-FFF2-40B4-BE49-F238E27FC236}">
                <a16:creationId xmlns:a16="http://schemas.microsoft.com/office/drawing/2014/main" id="{5A09F8C8-3B6F-414C-866C-80565B6107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1850683"/>
            <a:ext cx="2468880" cy="18288"/>
          </a:xfrm>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 name="connsiteX0" fmla="*/ 0 w 2468880"/>
              <a:gd name="connsiteY0" fmla="*/ 0 h 18288"/>
              <a:gd name="connsiteX1" fmla="*/ 567842 w 2468880"/>
              <a:gd name="connsiteY1" fmla="*/ 0 h 18288"/>
              <a:gd name="connsiteX2" fmla="*/ 1234440 w 2468880"/>
              <a:gd name="connsiteY2" fmla="*/ 0 h 18288"/>
              <a:gd name="connsiteX3" fmla="*/ 1777594 w 2468880"/>
              <a:gd name="connsiteY3" fmla="*/ 0 h 18288"/>
              <a:gd name="connsiteX4" fmla="*/ 2468880 w 2468880"/>
              <a:gd name="connsiteY4" fmla="*/ 0 h 18288"/>
              <a:gd name="connsiteX5" fmla="*/ 2468880 w 2468880"/>
              <a:gd name="connsiteY5" fmla="*/ 18288 h 18288"/>
              <a:gd name="connsiteX6" fmla="*/ 1876349 w 2468880"/>
              <a:gd name="connsiteY6" fmla="*/ 18288 h 18288"/>
              <a:gd name="connsiteX7" fmla="*/ 1209751 w 2468880"/>
              <a:gd name="connsiteY7" fmla="*/ 18288 h 18288"/>
              <a:gd name="connsiteX8" fmla="*/ 617220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2691" y="-12357"/>
                  <a:pt x="387089" y="31321"/>
                  <a:pt x="592531" y="0"/>
                </a:cubicBezTo>
                <a:cubicBezTo>
                  <a:pt x="767979" y="-23244"/>
                  <a:pt x="871733" y="8472"/>
                  <a:pt x="1160374" y="0"/>
                </a:cubicBezTo>
                <a:cubicBezTo>
                  <a:pt x="1449601" y="-3911"/>
                  <a:pt x="1607266" y="19376"/>
                  <a:pt x="1728216" y="0"/>
                </a:cubicBezTo>
                <a:cubicBezTo>
                  <a:pt x="1818829" y="-58888"/>
                  <a:pt x="2275430" y="-9413"/>
                  <a:pt x="2468880" y="0"/>
                </a:cubicBezTo>
                <a:cubicBezTo>
                  <a:pt x="2467145" y="5314"/>
                  <a:pt x="2470816" y="12013"/>
                  <a:pt x="2468880" y="18288"/>
                </a:cubicBezTo>
                <a:cubicBezTo>
                  <a:pt x="2232442" y="-3319"/>
                  <a:pt x="2078773" y="23053"/>
                  <a:pt x="1802282" y="18288"/>
                </a:cubicBezTo>
                <a:cubicBezTo>
                  <a:pt x="1540683" y="32618"/>
                  <a:pt x="1384233" y="17358"/>
                  <a:pt x="1209751" y="18288"/>
                </a:cubicBezTo>
                <a:cubicBezTo>
                  <a:pt x="1038679" y="-28357"/>
                  <a:pt x="820616" y="4958"/>
                  <a:pt x="641909" y="18288"/>
                </a:cubicBezTo>
                <a:cubicBezTo>
                  <a:pt x="423595" y="12488"/>
                  <a:pt x="155068" y="41456"/>
                  <a:pt x="0" y="18288"/>
                </a:cubicBezTo>
                <a:cubicBezTo>
                  <a:pt x="898" y="13406"/>
                  <a:pt x="19" y="4120"/>
                  <a:pt x="0" y="0"/>
                </a:cubicBezTo>
                <a:close/>
              </a:path>
              <a:path w="2468880" h="18288" stroke="0" extrusionOk="0">
                <a:moveTo>
                  <a:pt x="0" y="0"/>
                </a:moveTo>
                <a:cubicBezTo>
                  <a:pt x="201127" y="34474"/>
                  <a:pt x="321325" y="11273"/>
                  <a:pt x="567842" y="0"/>
                </a:cubicBezTo>
                <a:cubicBezTo>
                  <a:pt x="816255" y="-37660"/>
                  <a:pt x="940209" y="-838"/>
                  <a:pt x="1234440" y="0"/>
                </a:cubicBezTo>
                <a:cubicBezTo>
                  <a:pt x="1509789" y="16874"/>
                  <a:pt x="1664509" y="5689"/>
                  <a:pt x="1777594" y="0"/>
                </a:cubicBezTo>
                <a:cubicBezTo>
                  <a:pt x="1845726" y="-6548"/>
                  <a:pt x="2193196" y="19370"/>
                  <a:pt x="2468880" y="0"/>
                </a:cubicBezTo>
                <a:cubicBezTo>
                  <a:pt x="2468174" y="8377"/>
                  <a:pt x="2470272" y="13210"/>
                  <a:pt x="2468880" y="18288"/>
                </a:cubicBezTo>
                <a:cubicBezTo>
                  <a:pt x="2271382" y="44380"/>
                  <a:pt x="1978656" y="31741"/>
                  <a:pt x="1876349" y="18288"/>
                </a:cubicBezTo>
                <a:cubicBezTo>
                  <a:pt x="1751977" y="-6016"/>
                  <a:pt x="1388067" y="3222"/>
                  <a:pt x="1209751" y="18288"/>
                </a:cubicBezTo>
                <a:cubicBezTo>
                  <a:pt x="1065802" y="31061"/>
                  <a:pt x="753821" y="-1004"/>
                  <a:pt x="617220" y="18288"/>
                </a:cubicBezTo>
                <a:cubicBezTo>
                  <a:pt x="481425" y="28412"/>
                  <a:pt x="248319" y="-391"/>
                  <a:pt x="0" y="18288"/>
                </a:cubicBezTo>
                <a:cubicBezTo>
                  <a:pt x="-445" y="10205"/>
                  <a:pt x="-140" y="6087"/>
                  <a:pt x="0" y="0"/>
                </a:cubicBezTo>
                <a:close/>
              </a:path>
              <a:path w="2468880" h="18288" fill="none" stroke="0" extrusionOk="0">
                <a:moveTo>
                  <a:pt x="0" y="0"/>
                </a:moveTo>
                <a:cubicBezTo>
                  <a:pt x="191987" y="-31891"/>
                  <a:pt x="414837" y="25678"/>
                  <a:pt x="592531" y="0"/>
                </a:cubicBezTo>
                <a:cubicBezTo>
                  <a:pt x="785000" y="-43603"/>
                  <a:pt x="868560" y="12415"/>
                  <a:pt x="1160374" y="0"/>
                </a:cubicBezTo>
                <a:cubicBezTo>
                  <a:pt x="1441409" y="-18672"/>
                  <a:pt x="1600372" y="47113"/>
                  <a:pt x="1728216" y="0"/>
                </a:cubicBezTo>
                <a:cubicBezTo>
                  <a:pt x="1847110" y="23792"/>
                  <a:pt x="2233557" y="23802"/>
                  <a:pt x="2468880" y="0"/>
                </a:cubicBezTo>
                <a:cubicBezTo>
                  <a:pt x="2467752" y="4917"/>
                  <a:pt x="2468978" y="13565"/>
                  <a:pt x="2468880" y="18288"/>
                </a:cubicBezTo>
                <a:cubicBezTo>
                  <a:pt x="2265563" y="-17971"/>
                  <a:pt x="2033349" y="16262"/>
                  <a:pt x="1802282" y="18288"/>
                </a:cubicBezTo>
                <a:cubicBezTo>
                  <a:pt x="1512355" y="31573"/>
                  <a:pt x="1367809" y="29302"/>
                  <a:pt x="1209751" y="18288"/>
                </a:cubicBezTo>
                <a:cubicBezTo>
                  <a:pt x="1060405" y="26129"/>
                  <a:pt x="875661" y="10838"/>
                  <a:pt x="641909" y="18288"/>
                </a:cubicBezTo>
                <a:cubicBezTo>
                  <a:pt x="461670" y="14581"/>
                  <a:pt x="162829" y="18463"/>
                  <a:pt x="0" y="18288"/>
                </a:cubicBezTo>
                <a:cubicBezTo>
                  <a:pt x="913" y="12991"/>
                  <a:pt x="-1021" y="455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302" y="4771"/>
                          <a:pt x="2469633" y="12323"/>
                          <a:pt x="2468880" y="18288"/>
                        </a:cubicBezTo>
                        <a:cubicBezTo>
                          <a:pt x="2229297" y="-14659"/>
                          <a:pt x="2066775" y="30253"/>
                          <a:pt x="1802282" y="18288"/>
                        </a:cubicBezTo>
                        <a:cubicBezTo>
                          <a:pt x="1537789" y="6323"/>
                          <a:pt x="1379930" y="22266"/>
                          <a:pt x="1209751" y="18288"/>
                        </a:cubicBezTo>
                        <a:cubicBezTo>
                          <a:pt x="1039572" y="14310"/>
                          <a:pt x="837025" y="12850"/>
                          <a:pt x="641909" y="18288"/>
                        </a:cubicBezTo>
                        <a:cubicBezTo>
                          <a:pt x="446793" y="23726"/>
                          <a:pt x="170561" y="18472"/>
                          <a:pt x="0" y="18288"/>
                        </a:cubicBezTo>
                        <a:cubicBezTo>
                          <a:pt x="841" y="12879"/>
                          <a:pt x="-726" y="3977"/>
                          <a:pt x="0" y="0"/>
                        </a:cubicBezTo>
                        <a:close/>
                      </a:path>
                      <a:path w="2468880" h="18288"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8266" y="8857"/>
                          <a:pt x="2469384" y="13619"/>
                          <a:pt x="2468880" y="18288"/>
                        </a:cubicBezTo>
                        <a:cubicBezTo>
                          <a:pt x="2271330" y="36599"/>
                          <a:pt x="2001027" y="31554"/>
                          <a:pt x="1876349" y="18288"/>
                        </a:cubicBezTo>
                        <a:cubicBezTo>
                          <a:pt x="1751671" y="5022"/>
                          <a:pt x="1364652" y="15063"/>
                          <a:pt x="1209751" y="18288"/>
                        </a:cubicBezTo>
                        <a:cubicBezTo>
                          <a:pt x="1054850" y="21513"/>
                          <a:pt x="748438" y="20074"/>
                          <a:pt x="617220" y="18288"/>
                        </a:cubicBezTo>
                        <a:cubicBezTo>
                          <a:pt x="486002" y="16502"/>
                          <a:pt x="237432" y="27200"/>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icture containing text, indoor, wall, plant&#10;&#10;Description automatically generated">
            <a:extLst>
              <a:ext uri="{FF2B5EF4-FFF2-40B4-BE49-F238E27FC236}">
                <a16:creationId xmlns:a16="http://schemas.microsoft.com/office/drawing/2014/main" id="{9F9F1E9E-4DC0-92DB-BF59-988D692B0D09}"/>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4877" r="12186" b="-2"/>
          <a:stretch/>
        </p:blipFill>
        <p:spPr>
          <a:xfrm>
            <a:off x="4585291" y="2394938"/>
            <a:ext cx="4557773" cy="4121687"/>
          </a:xfrm>
          <a:custGeom>
            <a:avLst/>
            <a:gdLst/>
            <a:ahLst/>
            <a:cxnLst/>
            <a:rect l="l" t="t" r="r" b="b"/>
            <a:pathLst>
              <a:path w="6005375" h="4192863">
                <a:moveTo>
                  <a:pt x="5424937" y="874"/>
                </a:moveTo>
                <a:cubicBezTo>
                  <a:pt x="5470440" y="-1251"/>
                  <a:pt x="5516123" y="499"/>
                  <a:pt x="5561495" y="6147"/>
                </a:cubicBezTo>
                <a:cubicBezTo>
                  <a:pt x="5636334" y="13389"/>
                  <a:pt x="5711424" y="18471"/>
                  <a:pt x="5786261" y="26095"/>
                </a:cubicBezTo>
                <a:cubicBezTo>
                  <a:pt x="5819550" y="29525"/>
                  <a:pt x="5853222" y="16820"/>
                  <a:pt x="5886002" y="28509"/>
                </a:cubicBezTo>
                <a:cubicBezTo>
                  <a:pt x="5922214" y="41469"/>
                  <a:pt x="5958870" y="47282"/>
                  <a:pt x="5995622" y="48044"/>
                </a:cubicBezTo>
                <a:lnTo>
                  <a:pt x="5998366" y="47926"/>
                </a:lnTo>
                <a:lnTo>
                  <a:pt x="5995171" y="398504"/>
                </a:lnTo>
                <a:cubicBezTo>
                  <a:pt x="5993433" y="528663"/>
                  <a:pt x="5993035" y="658806"/>
                  <a:pt x="5999656" y="788917"/>
                </a:cubicBezTo>
                <a:cubicBezTo>
                  <a:pt x="6009855" y="990282"/>
                  <a:pt x="6003364" y="1191519"/>
                  <a:pt x="5999656" y="1392757"/>
                </a:cubicBezTo>
                <a:cubicBezTo>
                  <a:pt x="5992506" y="1778706"/>
                  <a:pt x="6003364" y="2164146"/>
                  <a:pt x="5998730" y="2549586"/>
                </a:cubicBezTo>
                <a:cubicBezTo>
                  <a:pt x="5996744" y="2720440"/>
                  <a:pt x="5998994" y="2891040"/>
                  <a:pt x="6003364" y="3061895"/>
                </a:cubicBezTo>
                <a:cubicBezTo>
                  <a:pt x="6009720" y="3305846"/>
                  <a:pt x="5999922" y="3549924"/>
                  <a:pt x="5989196" y="3793749"/>
                </a:cubicBezTo>
                <a:cubicBezTo>
                  <a:pt x="5985594" y="3860794"/>
                  <a:pt x="5984646" y="3927918"/>
                  <a:pt x="5986348" y="3994981"/>
                </a:cubicBezTo>
                <a:lnTo>
                  <a:pt x="5999199" y="4192863"/>
                </a:lnTo>
                <a:lnTo>
                  <a:pt x="0" y="4192863"/>
                </a:lnTo>
                <a:lnTo>
                  <a:pt x="0" y="26225"/>
                </a:lnTo>
                <a:lnTo>
                  <a:pt x="10965" y="23935"/>
                </a:lnTo>
                <a:cubicBezTo>
                  <a:pt x="27502" y="19081"/>
                  <a:pt x="44569" y="16260"/>
                  <a:pt x="61788" y="15549"/>
                </a:cubicBezTo>
                <a:cubicBezTo>
                  <a:pt x="194437" y="-1096"/>
                  <a:pt x="327213" y="3351"/>
                  <a:pt x="460497" y="8815"/>
                </a:cubicBezTo>
                <a:cubicBezTo>
                  <a:pt x="692632" y="18217"/>
                  <a:pt x="925021" y="29144"/>
                  <a:pt x="1157537" y="25841"/>
                </a:cubicBezTo>
                <a:cubicBezTo>
                  <a:pt x="1393484" y="22410"/>
                  <a:pt x="1628922" y="29653"/>
                  <a:pt x="1864615" y="39182"/>
                </a:cubicBezTo>
                <a:cubicBezTo>
                  <a:pt x="1967913" y="43121"/>
                  <a:pt x="2071847" y="47059"/>
                  <a:pt x="2173493" y="17709"/>
                </a:cubicBezTo>
                <a:cubicBezTo>
                  <a:pt x="2196465" y="12334"/>
                  <a:pt x="2220416" y="12855"/>
                  <a:pt x="2243121" y="19234"/>
                </a:cubicBezTo>
                <a:cubicBezTo>
                  <a:pt x="2357219" y="45789"/>
                  <a:pt x="2471952" y="53666"/>
                  <a:pt x="2587321" y="27492"/>
                </a:cubicBezTo>
                <a:cubicBezTo>
                  <a:pt x="2719944" y="-1223"/>
                  <a:pt x="2856455" y="-7360"/>
                  <a:pt x="2991111" y="9323"/>
                </a:cubicBezTo>
                <a:cubicBezTo>
                  <a:pt x="3114231" y="23045"/>
                  <a:pt x="3237985" y="37911"/>
                  <a:pt x="3361358" y="26857"/>
                </a:cubicBezTo>
                <a:cubicBezTo>
                  <a:pt x="3556266" y="9323"/>
                  <a:pt x="3750918" y="24570"/>
                  <a:pt x="3945825" y="29271"/>
                </a:cubicBezTo>
                <a:cubicBezTo>
                  <a:pt x="4010625" y="30796"/>
                  <a:pt x="4075806" y="44137"/>
                  <a:pt x="4140224" y="32193"/>
                </a:cubicBezTo>
                <a:cubicBezTo>
                  <a:pt x="4241744" y="13389"/>
                  <a:pt x="4342120" y="20631"/>
                  <a:pt x="4443766" y="31177"/>
                </a:cubicBezTo>
                <a:cubicBezTo>
                  <a:pt x="4638419" y="51507"/>
                  <a:pt x="4832945" y="61290"/>
                  <a:pt x="5026708" y="23172"/>
                </a:cubicBezTo>
                <a:cubicBezTo>
                  <a:pt x="5086807" y="11229"/>
                  <a:pt x="5146524" y="4368"/>
                  <a:pt x="5207640" y="20377"/>
                </a:cubicBezTo>
                <a:cubicBezTo>
                  <a:pt x="5234626" y="26539"/>
                  <a:pt x="5262719" y="26019"/>
                  <a:pt x="5289465" y="18853"/>
                </a:cubicBezTo>
                <a:cubicBezTo>
                  <a:pt x="5334113" y="9000"/>
                  <a:pt x="5379435" y="2999"/>
                  <a:pt x="5424937" y="874"/>
                </a:cubicBezTo>
                <a:close/>
              </a:path>
            </a:pathLst>
          </a:custGeom>
        </p:spPr>
      </p:pic>
      <p:pic>
        <p:nvPicPr>
          <p:cNvPr id="6" name="Content Placeholder 5" descr="A person standing in a room&#10;&#10;Description automatically generated with low confidence">
            <a:extLst>
              <a:ext uri="{FF2B5EF4-FFF2-40B4-BE49-F238E27FC236}">
                <a16:creationId xmlns:a16="http://schemas.microsoft.com/office/drawing/2014/main" id="{E3D96311-ACE4-2565-8711-F1D5AB4C4541}"/>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7681" r="31140"/>
          <a:stretch/>
        </p:blipFill>
        <p:spPr>
          <a:xfrm>
            <a:off x="90826" y="2384114"/>
            <a:ext cx="4494590" cy="4132511"/>
          </a:xfrm>
          <a:custGeom>
            <a:avLst/>
            <a:gdLst/>
            <a:ahLst/>
            <a:cxnLst/>
            <a:rect l="l" t="t" r="r" b="b"/>
            <a:pathLst>
              <a:path w="6006951" h="4203687">
                <a:moveTo>
                  <a:pt x="1041516" y="879"/>
                </a:moveTo>
                <a:cubicBezTo>
                  <a:pt x="1141687" y="5084"/>
                  <a:pt x="1240768" y="23261"/>
                  <a:pt x="1340635" y="31075"/>
                </a:cubicBezTo>
                <a:cubicBezTo>
                  <a:pt x="1435675" y="38571"/>
                  <a:pt x="1530714" y="49499"/>
                  <a:pt x="1626262" y="34506"/>
                </a:cubicBezTo>
                <a:cubicBezTo>
                  <a:pt x="1719980" y="21762"/>
                  <a:pt x="1814765" y="18776"/>
                  <a:pt x="1909093" y="25612"/>
                </a:cubicBezTo>
                <a:cubicBezTo>
                  <a:pt x="2013408" y="30821"/>
                  <a:pt x="2117468" y="48101"/>
                  <a:pt x="2222418" y="33616"/>
                </a:cubicBezTo>
                <a:cubicBezTo>
                  <a:pt x="2235644" y="32269"/>
                  <a:pt x="2248998" y="34010"/>
                  <a:pt x="2261425" y="38699"/>
                </a:cubicBezTo>
                <a:cubicBezTo>
                  <a:pt x="2302223" y="52255"/>
                  <a:pt x="2346173" y="53094"/>
                  <a:pt x="2387466" y="41113"/>
                </a:cubicBezTo>
                <a:cubicBezTo>
                  <a:pt x="2439687" y="27213"/>
                  <a:pt x="2494525" y="26297"/>
                  <a:pt x="2547178" y="38445"/>
                </a:cubicBezTo>
                <a:cubicBezTo>
                  <a:pt x="2625446" y="55470"/>
                  <a:pt x="2703968" y="72242"/>
                  <a:pt x="2785412" y="58266"/>
                </a:cubicBezTo>
                <a:cubicBezTo>
                  <a:pt x="2832805" y="50261"/>
                  <a:pt x="2876767" y="30821"/>
                  <a:pt x="2923524" y="21673"/>
                </a:cubicBezTo>
                <a:cubicBezTo>
                  <a:pt x="3058205" y="-4628"/>
                  <a:pt x="3194158" y="3249"/>
                  <a:pt x="3330110" y="12143"/>
                </a:cubicBezTo>
                <a:cubicBezTo>
                  <a:pt x="3462886" y="20910"/>
                  <a:pt x="3595026" y="38952"/>
                  <a:pt x="3728564" y="36284"/>
                </a:cubicBezTo>
                <a:cubicBezTo>
                  <a:pt x="3756999" y="36500"/>
                  <a:pt x="3785372" y="38876"/>
                  <a:pt x="3813438" y="43400"/>
                </a:cubicBezTo>
                <a:cubicBezTo>
                  <a:pt x="3917626" y="57122"/>
                  <a:pt x="4022322" y="70082"/>
                  <a:pt x="4125366" y="42383"/>
                </a:cubicBezTo>
                <a:cubicBezTo>
                  <a:pt x="4217750" y="17340"/>
                  <a:pt x="4314149" y="10695"/>
                  <a:pt x="4409087" y="22816"/>
                </a:cubicBezTo>
                <a:cubicBezTo>
                  <a:pt x="4534099" y="39194"/>
                  <a:pt x="4660458" y="42777"/>
                  <a:pt x="4786195" y="33489"/>
                </a:cubicBezTo>
                <a:cubicBezTo>
                  <a:pt x="4825659" y="29563"/>
                  <a:pt x="4865339" y="28153"/>
                  <a:pt x="4904994" y="29296"/>
                </a:cubicBezTo>
                <a:cubicBezTo>
                  <a:pt x="5194178" y="42510"/>
                  <a:pt x="5484252" y="25103"/>
                  <a:pt x="5772928" y="55851"/>
                </a:cubicBezTo>
                <a:cubicBezTo>
                  <a:pt x="5818560" y="61232"/>
                  <a:pt x="5864504" y="61626"/>
                  <a:pt x="5909961" y="57111"/>
                </a:cubicBezTo>
                <a:lnTo>
                  <a:pt x="6006951" y="36719"/>
                </a:lnTo>
                <a:lnTo>
                  <a:pt x="6006951" y="4203687"/>
                </a:lnTo>
                <a:lnTo>
                  <a:pt x="11720" y="4203687"/>
                </a:lnTo>
                <a:lnTo>
                  <a:pt x="11786" y="4203489"/>
                </a:lnTo>
                <a:cubicBezTo>
                  <a:pt x="27809" y="3962716"/>
                  <a:pt x="39197" y="3721434"/>
                  <a:pt x="15626" y="3481297"/>
                </a:cubicBezTo>
                <a:cubicBezTo>
                  <a:pt x="-847" y="3334800"/>
                  <a:pt x="-4304" y="3187234"/>
                  <a:pt x="5296" y="3040178"/>
                </a:cubicBezTo>
                <a:cubicBezTo>
                  <a:pt x="11786" y="2956021"/>
                  <a:pt x="18539" y="2871864"/>
                  <a:pt x="22776" y="2787582"/>
                </a:cubicBezTo>
                <a:cubicBezTo>
                  <a:pt x="28180" y="2667690"/>
                  <a:pt x="25173" y="2547584"/>
                  <a:pt x="13771" y="2428074"/>
                </a:cubicBezTo>
                <a:cubicBezTo>
                  <a:pt x="4237" y="2336939"/>
                  <a:pt x="3177" y="2245180"/>
                  <a:pt x="10593" y="2153867"/>
                </a:cubicBezTo>
                <a:cubicBezTo>
                  <a:pt x="25690" y="1998396"/>
                  <a:pt x="9931" y="1842923"/>
                  <a:pt x="5032" y="1687576"/>
                </a:cubicBezTo>
                <a:cubicBezTo>
                  <a:pt x="-3577" y="1401802"/>
                  <a:pt x="20393" y="1116155"/>
                  <a:pt x="9666" y="830380"/>
                </a:cubicBezTo>
                <a:cubicBezTo>
                  <a:pt x="3841" y="689018"/>
                  <a:pt x="16420" y="547783"/>
                  <a:pt x="9666" y="406421"/>
                </a:cubicBezTo>
                <a:cubicBezTo>
                  <a:pt x="4105" y="305866"/>
                  <a:pt x="397" y="205310"/>
                  <a:pt x="4105" y="104628"/>
                </a:cubicBezTo>
                <a:lnTo>
                  <a:pt x="8821" y="33297"/>
                </a:lnTo>
                <a:lnTo>
                  <a:pt x="35743" y="28771"/>
                </a:lnTo>
                <a:cubicBezTo>
                  <a:pt x="151314" y="14091"/>
                  <a:pt x="268377" y="13376"/>
                  <a:pt x="384397" y="26755"/>
                </a:cubicBezTo>
                <a:cubicBezTo>
                  <a:pt x="448561" y="35141"/>
                  <a:pt x="512980" y="47847"/>
                  <a:pt x="578287" y="35141"/>
                </a:cubicBezTo>
                <a:cubicBezTo>
                  <a:pt x="584437" y="34048"/>
                  <a:pt x="590625" y="36818"/>
                  <a:pt x="593916" y="42129"/>
                </a:cubicBezTo>
                <a:cubicBezTo>
                  <a:pt x="626188" y="81517"/>
                  <a:pt x="668117" y="80246"/>
                  <a:pt x="710936" y="67541"/>
                </a:cubicBezTo>
                <a:cubicBezTo>
                  <a:pt x="739041" y="58837"/>
                  <a:pt x="766587" y="48406"/>
                  <a:pt x="793396" y="36284"/>
                </a:cubicBezTo>
                <a:cubicBezTo>
                  <a:pt x="840332" y="16819"/>
                  <a:pt x="890189" y="5308"/>
                  <a:pt x="940911" y="2233"/>
                </a:cubicBezTo>
                <a:cubicBezTo>
                  <a:pt x="974613" y="-372"/>
                  <a:pt x="1008125" y="-522"/>
                  <a:pt x="1041516" y="879"/>
                </a:cubicBezTo>
                <a:close/>
              </a:path>
            </a:pathLst>
          </a:custGeom>
        </p:spPr>
      </p:pic>
    </p:spTree>
    <p:extLst>
      <p:ext uri="{BB962C8B-B14F-4D97-AF65-F5344CB8AC3E}">
        <p14:creationId xmlns:p14="http://schemas.microsoft.com/office/powerpoint/2010/main" val="34191529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rporate deign June 2010">
  <a:themeElements>
    <a:clrScheme name="">
      <a:dk1>
        <a:srgbClr val="008AB0"/>
      </a:dk1>
      <a:lt1>
        <a:srgbClr val="FFFFFF"/>
      </a:lt1>
      <a:dk2>
        <a:srgbClr val="000000"/>
      </a:dk2>
      <a:lt2>
        <a:srgbClr val="003366"/>
      </a:lt2>
      <a:accent1>
        <a:srgbClr val="990000"/>
      </a:accent1>
      <a:accent2>
        <a:srgbClr val="3333CC"/>
      </a:accent2>
      <a:accent3>
        <a:srgbClr val="FFFFFF"/>
      </a:accent3>
      <a:accent4>
        <a:srgbClr val="007596"/>
      </a:accent4>
      <a:accent5>
        <a:srgbClr val="CAAAAA"/>
      </a:accent5>
      <a:accent6>
        <a:srgbClr val="2D2DB9"/>
      </a:accent6>
      <a:hlink>
        <a:srgbClr val="CCCCFF"/>
      </a:hlink>
      <a:folHlink>
        <a:srgbClr val="B2B2B2"/>
      </a:folHlink>
    </a:clrScheme>
    <a:fontScheme name="1_corporate deign June 201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corporate deign June 2010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corporate deign June 2010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corporate deign June 2010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corporate deign June 2010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corporate deign Jun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corporate deign Jun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corporate deign Jun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1517</TotalTime>
  <Words>1796</Words>
  <Application>Microsoft Office PowerPoint</Application>
  <PresentationFormat>On-screen Show (4:3)</PresentationFormat>
  <Paragraphs>190</Paragraphs>
  <Slides>19</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Arial Rounded MT Bold</vt:lpstr>
      <vt:lpstr>Calibri</vt:lpstr>
      <vt:lpstr>Calibri,Bold</vt:lpstr>
      <vt:lpstr>Office Theme</vt:lpstr>
      <vt:lpstr>1_corporate deign June 2010</vt:lpstr>
      <vt:lpstr>TravelWatch NorthWest  Conference  20 June 2023</vt:lpstr>
      <vt:lpstr> </vt:lpstr>
      <vt:lpstr>National Governance</vt:lpstr>
      <vt:lpstr>National Governance</vt:lpstr>
      <vt:lpstr>What is Community Rail?</vt:lpstr>
      <vt:lpstr>Projects</vt:lpstr>
      <vt:lpstr>Turning Point at Green Road</vt:lpstr>
      <vt:lpstr>MIND enjoy a day trip to Morecambe</vt:lpstr>
      <vt:lpstr>Millom Transformation</vt:lpstr>
      <vt:lpstr>The rails which circled the world</vt:lpstr>
      <vt:lpstr>   Station    Adoption</vt:lpstr>
      <vt:lpstr>Station Adoption</vt:lpstr>
      <vt:lpstr>Grange Heritage Display</vt:lpstr>
      <vt:lpstr>Station Adoption</vt:lpstr>
      <vt:lpstr>CRC Key Partners</vt:lpstr>
      <vt:lpstr>Strategic Plans</vt:lpstr>
      <vt:lpstr>Sustainable Travel</vt:lpstr>
      <vt:lpstr>Connections</vt:lpstr>
      <vt:lpstr>Thank you</vt:lpstr>
    </vt:vector>
  </TitlesOfParts>
  <Company>Cumbria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ComREG Update   West Region  Community Rail Partnerships</dc:title>
  <dc:creator>McGough, Dawn M</dc:creator>
  <cp:lastModifiedBy>John Moorhouse</cp:lastModifiedBy>
  <cp:revision>108</cp:revision>
  <cp:lastPrinted>2016-11-22T09:02:41Z</cp:lastPrinted>
  <dcterms:created xsi:type="dcterms:W3CDTF">2016-07-04T21:39:05Z</dcterms:created>
  <dcterms:modified xsi:type="dcterms:W3CDTF">2023-06-29T12:16:27Z</dcterms:modified>
</cp:coreProperties>
</file>