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2"/>
  </p:notesMasterIdLst>
  <p:sldIdLst>
    <p:sldId id="257" r:id="rId5"/>
    <p:sldId id="266" r:id="rId6"/>
    <p:sldId id="260" r:id="rId7"/>
    <p:sldId id="261" r:id="rId8"/>
    <p:sldId id="262" r:id="rId9"/>
    <p:sldId id="263" r:id="rId10"/>
    <p:sldId id="265" r:id="rId1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6" autoAdjust="0"/>
    <p:restoredTop sz="62753" autoAdjust="0"/>
  </p:normalViewPr>
  <p:slideViewPr>
    <p:cSldViewPr snapToGrid="0">
      <p:cViewPr varScale="1">
        <p:scale>
          <a:sx n="42" d="100"/>
          <a:sy n="42" d="100"/>
        </p:scale>
        <p:origin x="16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nery, Hannah" userId="afb30109-bcff-4e52-938e-d337d861fa59" providerId="ADAL" clId="{C51A4409-01CD-4598-8855-4738623374EA}"/>
    <pc:docChg chg="modSld">
      <pc:chgData name="Connery, Hannah" userId="afb30109-bcff-4e52-938e-d337d861fa59" providerId="ADAL" clId="{C51A4409-01CD-4598-8855-4738623374EA}" dt="2023-03-01T10:17:11.750" v="7" actId="5793"/>
      <pc:docMkLst>
        <pc:docMk/>
      </pc:docMkLst>
      <pc:sldChg chg="modNotesTx">
        <pc:chgData name="Connery, Hannah" userId="afb30109-bcff-4e52-938e-d337d861fa59" providerId="ADAL" clId="{C51A4409-01CD-4598-8855-4738623374EA}" dt="2023-03-01T10:16:52.594" v="1" actId="20577"/>
        <pc:sldMkLst>
          <pc:docMk/>
          <pc:sldMk cId="3173720322" sldId="260"/>
        </pc:sldMkLst>
      </pc:sldChg>
      <pc:sldChg chg="modNotesTx">
        <pc:chgData name="Connery, Hannah" userId="afb30109-bcff-4e52-938e-d337d861fa59" providerId="ADAL" clId="{C51A4409-01CD-4598-8855-4738623374EA}" dt="2023-03-01T10:16:54.759" v="2" actId="20577"/>
        <pc:sldMkLst>
          <pc:docMk/>
          <pc:sldMk cId="2121448973" sldId="261"/>
        </pc:sldMkLst>
      </pc:sldChg>
      <pc:sldChg chg="modNotesTx">
        <pc:chgData name="Connery, Hannah" userId="afb30109-bcff-4e52-938e-d337d861fa59" providerId="ADAL" clId="{C51A4409-01CD-4598-8855-4738623374EA}" dt="2023-03-01T10:16:56.908" v="3" actId="20577"/>
        <pc:sldMkLst>
          <pc:docMk/>
          <pc:sldMk cId="1359175722" sldId="262"/>
        </pc:sldMkLst>
      </pc:sldChg>
      <pc:sldChg chg="modNotesTx">
        <pc:chgData name="Connery, Hannah" userId="afb30109-bcff-4e52-938e-d337d861fa59" providerId="ADAL" clId="{C51A4409-01CD-4598-8855-4738623374EA}" dt="2023-03-01T10:17:00.644" v="4" actId="20577"/>
        <pc:sldMkLst>
          <pc:docMk/>
          <pc:sldMk cId="4054774294" sldId="263"/>
        </pc:sldMkLst>
      </pc:sldChg>
      <pc:sldChg chg="modNotesTx">
        <pc:chgData name="Connery, Hannah" userId="afb30109-bcff-4e52-938e-d337d861fa59" providerId="ADAL" clId="{C51A4409-01CD-4598-8855-4738623374EA}" dt="2023-03-01T10:17:11.750" v="7" actId="5793"/>
        <pc:sldMkLst>
          <pc:docMk/>
          <pc:sldMk cId="3943794864" sldId="265"/>
        </pc:sldMkLst>
      </pc:sldChg>
      <pc:sldChg chg="modNotesTx">
        <pc:chgData name="Connery, Hannah" userId="afb30109-bcff-4e52-938e-d337d861fa59" providerId="ADAL" clId="{C51A4409-01CD-4598-8855-4738623374EA}" dt="2023-03-01T10:16:49.815" v="0" actId="20577"/>
        <pc:sldMkLst>
          <pc:docMk/>
          <pc:sldMk cId="346402222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CBE11-F338-45A9-B9C9-35CD1A0BB82B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27179-FBDC-4C30-AF67-1D14B5136E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401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96605-D563-4B1B-BFC2-2532C7AE9A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23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sz="1800" dirty="0"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8589C7-3571-48AF-B1B2-4222CFC08D3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508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200" dirty="0">
              <a:solidFill>
                <a:srgbClr val="595959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dirty="0">
              <a:solidFill>
                <a:srgbClr val="595959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96605-D563-4B1B-BFC2-2532C7AE9A2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38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8589C7-3571-48AF-B1B2-4222CFC08D3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447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8589C7-3571-48AF-B1B2-4222CFC08D3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891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8589C7-3571-48AF-B1B2-4222CFC08D3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319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Symbol" panose="05050102010706020507" pitchFamily="18" charset="2"/>
              <a:buNone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96605-D563-4B1B-BFC2-2532C7AE9A2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333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0A916-43DA-597C-0A6F-4085A8FAF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05960-4E6E-D0AF-DD75-B163E87E8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D2941-4C5A-2533-94FD-8911BF2E2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9897-8234-4874-A1FB-19C2F13CB39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21D0A-C77A-15DD-CC8C-9E9893BD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32E77-9697-B0A0-C8D0-12C88301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30A99-96EF-42E6-845D-B0CF1A6734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05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214FA-ED8D-C141-6E06-3651BE5D3B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42D012-5058-2636-522F-703C86059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B14C4-0904-FA95-FDC4-175039BE9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9897-8234-4874-A1FB-19C2F13CB39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C9903-CB74-BB60-E4D7-9C8D531F1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4CDA5-5265-F4F4-D308-49691D14A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30A99-96EF-42E6-845D-B0CF1A6734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076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C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F947DC-612A-5798-EF95-C2EEC1646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37C32-A431-426E-2033-4C4E5821B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5EDE1-5F0F-3791-EEDC-A7C7E2E53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89897-8234-4874-A1FB-19C2F13CB39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A8293-C8CB-617A-E3EF-01E77392FB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B6C40-64FA-C8E9-28F7-153CC4379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30A99-96EF-42E6-845D-B0CF1A6734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318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75D6C10-B5A7-4715-803E-0501C9C2C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7AD287-7BE6-7D93-43FE-D6063534B2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552289"/>
            <a:ext cx="6591938" cy="3900326"/>
          </a:xfrm>
        </p:spPr>
        <p:txBody>
          <a:bodyPr>
            <a:normAutofit fontScale="90000"/>
          </a:bodyPr>
          <a:lstStyle/>
          <a:p>
            <a:pPr algn="l"/>
            <a:br>
              <a:rPr lang="en-GB" sz="54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5400" b="1" dirty="0">
                <a:latin typeface="Segoe UI" panose="020B0502040204020203" pitchFamily="34" charset="0"/>
                <a:cs typeface="Segoe UI" panose="020B0502040204020203" pitchFamily="34" charset="0"/>
              </a:rPr>
              <a:t>Delivering an integrated transport network for </a:t>
            </a:r>
            <a:br>
              <a:rPr lang="en-GB" sz="54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5400" b="1" dirty="0">
                <a:latin typeface="Segoe UI" panose="020B0502040204020203" pitchFamily="34" charset="0"/>
                <a:cs typeface="Segoe UI" panose="020B0502040204020203" pitchFamily="34" charset="0"/>
              </a:rPr>
              <a:t>Greater Manchester </a:t>
            </a:r>
            <a:br>
              <a:rPr lang="en-GB" sz="54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GB" sz="5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FB8BEF-FAEB-919B-AF68-540D8D26B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7" y="4345859"/>
            <a:ext cx="6591939" cy="195868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GB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Vernon Everitt</a:t>
            </a:r>
            <a:br>
              <a:rPr lang="en-GB" sz="28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Transport Commissioner</a:t>
            </a:r>
            <a:br>
              <a:rPr lang="en-GB" sz="28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Greater Manchester </a:t>
            </a:r>
          </a:p>
          <a:p>
            <a:pPr algn="l"/>
            <a:r>
              <a:rPr lang="en-GB" sz="2800" dirty="0">
                <a:latin typeface="Segoe UI" panose="020B0502040204020203" pitchFamily="34" charset="0"/>
                <a:cs typeface="Segoe UI" panose="020B0502040204020203" pitchFamily="34" charset="0"/>
              </a:rPr>
              <a:t>Travel Watch North West Conference</a:t>
            </a:r>
          </a:p>
          <a:p>
            <a:pPr algn="l"/>
            <a:r>
              <a:rPr lang="en-GB" sz="2800" dirty="0">
                <a:latin typeface="Segoe UI" panose="020B0502040204020203" pitchFamily="34" charset="0"/>
                <a:cs typeface="Segoe UI" panose="020B0502040204020203" pitchFamily="34" charset="0"/>
              </a:rPr>
              <a:t>2 March 2023</a:t>
            </a:r>
          </a:p>
          <a:p>
            <a:pPr algn="l"/>
            <a:endParaRPr lang="en-GB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C1F685-A31D-D369-39A9-FEC8FEC63E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407" y="5857524"/>
            <a:ext cx="2181860" cy="675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image">
            <a:extLst>
              <a:ext uri="{FF2B5EF4-FFF2-40B4-BE49-F238E27FC236}">
                <a16:creationId xmlns:a16="http://schemas.microsoft.com/office/drawing/2014/main" id="{BBD3652A-0AFE-9EC7-6F20-DC5CBADF7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151" y="976281"/>
            <a:ext cx="3275202" cy="36480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8083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8E2228-38AB-4648-C4C4-8B8FB7458417}"/>
              </a:ext>
            </a:extLst>
          </p:cNvPr>
          <p:cNvSpPr/>
          <p:nvPr/>
        </p:nvSpPr>
        <p:spPr>
          <a:xfrm>
            <a:off x="0" y="0"/>
            <a:ext cx="12192000" cy="1649211"/>
          </a:xfrm>
          <a:prstGeom prst="rect">
            <a:avLst/>
          </a:prstGeom>
          <a:solidFill>
            <a:srgbClr val="FF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756797E-5A24-00AC-7696-25E8872E73E7}"/>
              </a:ext>
            </a:extLst>
          </p:cNvPr>
          <p:cNvSpPr txBox="1">
            <a:spLocks/>
          </p:cNvSpPr>
          <p:nvPr/>
        </p:nvSpPr>
        <p:spPr>
          <a:xfrm>
            <a:off x="439518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5400" b="1" dirty="0"/>
              <a:t>Commissioner priorities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A23E270-7D49-2FDF-6503-AF184702DE3B}"/>
              </a:ext>
            </a:extLst>
          </p:cNvPr>
          <p:cNvSpPr txBox="1">
            <a:spLocks/>
          </p:cNvSpPr>
          <p:nvPr/>
        </p:nvSpPr>
        <p:spPr>
          <a:xfrm>
            <a:off x="506895" y="1844522"/>
            <a:ext cx="10918291" cy="4486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lnSpc>
                <a:spcPct val="120000"/>
              </a:lnSpc>
              <a:buAutoNum type="arabicPeriod"/>
            </a:pPr>
            <a:r>
              <a:rPr lang="en-GB" sz="4000" dirty="0">
                <a:latin typeface="+mj-lt"/>
                <a:ea typeface="Calibri" panose="020F0502020204030204" pitchFamily="34" charset="0"/>
              </a:rPr>
              <a:t>Customer and Revenue</a:t>
            </a:r>
          </a:p>
          <a:p>
            <a:pPr marL="514350" indent="-514350" algn="l">
              <a:lnSpc>
                <a:spcPct val="120000"/>
              </a:lnSpc>
              <a:buFont typeface="Arial" panose="020B0604020202020204" pitchFamily="34" charset="0"/>
              <a:buAutoNum type="arabicPeriod"/>
            </a:pPr>
            <a:r>
              <a:rPr lang="en-GB" sz="4000" dirty="0">
                <a:effectLst/>
                <a:latin typeface="+mj-lt"/>
                <a:ea typeface="Calibri" panose="020F0502020204030204" pitchFamily="34" charset="0"/>
              </a:rPr>
              <a:t>Operational Services &amp; Networks</a:t>
            </a:r>
          </a:p>
          <a:p>
            <a:pPr marL="514350" indent="-514350" algn="l">
              <a:lnSpc>
                <a:spcPct val="120000"/>
              </a:lnSpc>
              <a:buFont typeface="Arial" panose="020B0604020202020204" pitchFamily="34" charset="0"/>
              <a:buAutoNum type="arabicPeriod"/>
            </a:pPr>
            <a:r>
              <a:rPr lang="en-GB" sz="4000" dirty="0">
                <a:latin typeface="+mj-lt"/>
                <a:ea typeface="Calibri" panose="020F0502020204030204" pitchFamily="34" charset="0"/>
              </a:rPr>
              <a:t>Funding</a:t>
            </a:r>
          </a:p>
          <a:p>
            <a:pPr marL="514350" indent="-514350" algn="l">
              <a:lnSpc>
                <a:spcPct val="120000"/>
              </a:lnSpc>
              <a:buFont typeface="Arial" panose="020B0604020202020204" pitchFamily="34" charset="0"/>
              <a:buAutoNum type="arabicPeriod"/>
            </a:pPr>
            <a:r>
              <a:rPr lang="en-GB" sz="4000" dirty="0">
                <a:effectLst/>
                <a:latin typeface="+mj-lt"/>
                <a:ea typeface="Calibri" panose="020F0502020204030204" pitchFamily="34" charset="0"/>
              </a:rPr>
              <a:t>Organisation</a:t>
            </a:r>
            <a:r>
              <a:rPr lang="en-GB" sz="4000" dirty="0">
                <a:latin typeface="+mj-lt"/>
                <a:ea typeface="Calibri" panose="020F0502020204030204" pitchFamily="34" charset="0"/>
              </a:rPr>
              <a:t>al capability to deliver this transformation</a:t>
            </a:r>
            <a:r>
              <a:rPr lang="en-GB" dirty="0">
                <a:effectLst/>
                <a:latin typeface="+mj-lt"/>
                <a:ea typeface="Calibri" panose="020F0502020204030204" pitchFamily="34" charset="0"/>
              </a:rPr>
              <a:t> </a:t>
            </a:r>
            <a:endParaRPr lang="en-GB" sz="4000" dirty="0">
              <a:latin typeface="+mj-lt"/>
              <a:ea typeface="Calibri" panose="020F0502020204030204" pitchFamily="34" charset="0"/>
            </a:endParaRP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8939D7-042C-1F70-F0BF-4005A210E2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407" y="5857524"/>
            <a:ext cx="2181860" cy="675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4" descr="image">
            <a:extLst>
              <a:ext uri="{FF2B5EF4-FFF2-40B4-BE49-F238E27FC236}">
                <a16:creationId xmlns:a16="http://schemas.microsoft.com/office/drawing/2014/main" id="{685C3E75-7C3D-686F-CD4E-4A630BB9F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5271" y="0"/>
            <a:ext cx="1481996" cy="1650706"/>
          </a:xfrm>
          <a:prstGeom prst="rect">
            <a:avLst/>
          </a:prstGeom>
          <a:solidFill>
            <a:srgbClr val="FDDD3F"/>
          </a:solidFill>
        </p:spPr>
      </p:pic>
    </p:spTree>
    <p:extLst>
      <p:ext uri="{BB962C8B-B14F-4D97-AF65-F5344CB8AC3E}">
        <p14:creationId xmlns:p14="http://schemas.microsoft.com/office/powerpoint/2010/main" val="346402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3">
            <a:extLst>
              <a:ext uri="{FF2B5EF4-FFF2-40B4-BE49-F238E27FC236}">
                <a16:creationId xmlns:a16="http://schemas.microsoft.com/office/drawing/2014/main" id="{B4730364-3D09-57F5-FDA5-A3936DA52D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1717"/>
            <a:ext cx="12188951" cy="685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20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0D28F-5C38-991E-A1D1-109455A247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4C22C7-D626-06EE-1916-D4CC1C0A61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DDAC007B-2DE3-D0DF-DE09-36D28D9F7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512"/>
            <a:ext cx="12410708" cy="698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48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A8FE9-1124-70B2-9FD8-1C2D45CED7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33ABB2-B5B6-C3C8-6015-066D587157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E38E6B79-C2BC-7D2E-AD84-32E6C40322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" y="0"/>
            <a:ext cx="121860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75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03818-67F5-0EA3-2C49-427B17C27C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DC1B1D-2827-AA37-DD4F-A43B89D5E0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BFF761B5-4432-3684-4338-BF620BB59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74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C26961-A63F-F79E-03C9-B7975B2E755F}"/>
              </a:ext>
            </a:extLst>
          </p:cNvPr>
          <p:cNvSpPr/>
          <p:nvPr/>
        </p:nvSpPr>
        <p:spPr>
          <a:xfrm>
            <a:off x="0" y="-1"/>
            <a:ext cx="12192000" cy="1649211"/>
          </a:xfrm>
          <a:prstGeom prst="rect">
            <a:avLst/>
          </a:prstGeom>
          <a:solidFill>
            <a:srgbClr val="FF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3FEBB-9039-D440-A4AF-36432FB68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4522"/>
            <a:ext cx="5375787" cy="4486275"/>
          </a:xfrm>
        </p:spPr>
        <p:txBody>
          <a:bodyPr>
            <a:normAutofit/>
          </a:bodyPr>
          <a:lstStyle/>
          <a:p>
            <a:endParaRPr lang="en-GB" sz="32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12" name="Picture 11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9A892160-EF0C-16C7-ABC8-AE481E86B9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134" y="496335"/>
            <a:ext cx="12608107" cy="599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94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D721333A647A4790461F96F4D4EFE6" ma:contentTypeVersion="9" ma:contentTypeDescription="Create a new document." ma:contentTypeScope="" ma:versionID="a2b4b697123154526cbcd6eb46f212b8">
  <xsd:schema xmlns:xsd="http://www.w3.org/2001/XMLSchema" xmlns:xs="http://www.w3.org/2001/XMLSchema" xmlns:p="http://schemas.microsoft.com/office/2006/metadata/properties" xmlns:ns2="38ca33c2-07e9-4dd9-9e2a-dca5784fae5a" xmlns:ns3="5e300a4a-1db1-4563-84e8-4e76c1a9916c" targetNamespace="http://schemas.microsoft.com/office/2006/metadata/properties" ma:root="true" ma:fieldsID="cb7822a9fa24c1b4d0e997a8d3602433" ns2:_="" ns3:_="">
    <xsd:import namespace="38ca33c2-07e9-4dd9-9e2a-dca5784fae5a"/>
    <xsd:import namespace="5e300a4a-1db1-4563-84e8-4e76c1a991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ca33c2-07e9-4dd9-9e2a-dca5784fae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e4fde04-eaf7-46f4-90d8-754f3b92dd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00a4a-1db1-4563-84e8-4e76c1a9916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224b09f9-2b8b-4cbb-b934-25455062bded}" ma:internalName="TaxCatchAll" ma:showField="CatchAllData" ma:web="5e300a4a-1db1-4563-84e8-4e76c1a991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8ca33c2-07e9-4dd9-9e2a-dca5784fae5a">
      <Terms xmlns="http://schemas.microsoft.com/office/infopath/2007/PartnerControls"/>
    </lcf76f155ced4ddcb4097134ff3c332f>
    <TaxCatchAll xmlns="5e300a4a-1db1-4563-84e8-4e76c1a9916c" xsi:nil="true"/>
  </documentManagement>
</p:properties>
</file>

<file path=customXml/itemProps1.xml><?xml version="1.0" encoding="utf-8"?>
<ds:datastoreItem xmlns:ds="http://schemas.openxmlformats.org/officeDocument/2006/customXml" ds:itemID="{13559056-1846-49A1-8BD2-D51CB58214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274512-7F0C-477D-846D-6196D9CAD7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ca33c2-07e9-4dd9-9e2a-dca5784fae5a"/>
    <ds:schemaRef ds:uri="5e300a4a-1db1-4563-84e8-4e76c1a991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570103-35BB-4CEB-826B-96E345E48FC5}">
  <ds:schemaRefs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5e300a4a-1db1-4563-84e8-4e76c1a9916c"/>
    <ds:schemaRef ds:uri="38ca33c2-07e9-4dd9-9e2a-dca5784fae5a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50</Words>
  <Application>Microsoft Office PowerPoint</Application>
  <PresentationFormat>Widescreen</PresentationFormat>
  <Paragraphs>18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Segoe UI</vt:lpstr>
      <vt:lpstr>Symbol</vt:lpstr>
      <vt:lpstr>Office Theme</vt:lpstr>
      <vt:lpstr> Delivering an integrated transport network for  Greater Manchester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Greater Manchester Combined Authority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Connery, Hannah</dc:creator>
  <cp:lastModifiedBy>Connery, Hannah</cp:lastModifiedBy>
  <cp:revision>3</cp:revision>
  <cp:lastPrinted>2023-01-23T17:00:00Z</cp:lastPrinted>
  <dcterms:created xsi:type="dcterms:W3CDTF">2023-01-20T15:05:29Z</dcterms:created>
  <dcterms:modified xsi:type="dcterms:W3CDTF">2023-03-01T10:17:16Z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0x010100BFD721333A647A4790461F96F4D4EFE6</vt:lpwstr>
  </property>
  <property fmtid="{D5CDD505-2E9C-101B-9397-08002B2CF9AE}" pid="3" name="MediaServiceImageTags">
    <vt:lpwstr/>
  </property>
</Properties>
</file>