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4"/>
    <p:sldMasterId id="2147483654" r:id="rId5"/>
    <p:sldMasterId id="2147483661" r:id="rId6"/>
  </p:sldMasterIdLst>
  <p:notesMasterIdLst>
    <p:notesMasterId r:id="rId22"/>
  </p:notesMasterIdLst>
  <p:handoutMasterIdLst>
    <p:handoutMasterId r:id="rId23"/>
  </p:handoutMasterIdLst>
  <p:sldIdLst>
    <p:sldId id="261" r:id="rId7"/>
    <p:sldId id="264" r:id="rId8"/>
    <p:sldId id="277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3792" autoAdjust="0"/>
  </p:normalViewPr>
  <p:slideViewPr>
    <p:cSldViewPr snapToGrid="0" snapToObjects="1"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310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24411B-EB08-69EA-DB2D-F6D1689698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D8C907-8670-EDFA-E3A2-7CD29BFF3A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2FE03A5-E71D-4E34-B30C-0952BF670E71}" type="datetimeFigureOut">
              <a:rPr lang="en-US" altLang="en-US"/>
              <a:pPr>
                <a:defRPr/>
              </a:pPr>
              <a:t>10/24/2022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A5E785-977F-E072-5238-3AB9201E95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FFB78D-6EC5-FEE6-D777-CDF942DBE1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FA0AAB-C41A-48B0-9313-65449E7E96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E707DD-D4E8-BB5B-A5DE-9451C9F5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2F8397-8EBD-1DC1-D162-6FFFCD907B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113462E-388B-4FB1-846F-0BC5CBD0BE34}" type="datetimeFigureOut">
              <a:rPr lang="en-US" altLang="en-US"/>
              <a:pPr>
                <a:defRPr/>
              </a:pPr>
              <a:t>10/24/2022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3843F4C-FE66-9124-021A-B159C6A134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A6CA01A-24C0-AE8E-DC96-F0C5AB27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4599-BDBE-23D1-32A7-D0779CDFAF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AFD58-E6B2-AAFA-3C41-E3C34808B8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347FEC3-D445-48D1-BF18-78B54CAC5F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148DA8E0-2E6B-1465-3B6E-38D77E7F8C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9AC7A80D-BD2E-58D1-5A06-61B978ABDE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4625" indent="-174625">
              <a:buFontTx/>
              <a:buChar char="-"/>
            </a:pPr>
            <a:endParaRPr lang="en-GB" altLang="en-US" dirty="0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394C49E8-60DA-638C-747F-BAEBCE183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F69CE2DE-CA77-460D-9FFF-A92C012F1DE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6981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755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3346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84958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9144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148DA8E0-2E6B-1465-3B6E-38D77E7F8C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9AC7A80D-BD2E-58D1-5A06-61B978ABDE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4625" indent="-174625">
              <a:buFontTx/>
              <a:buChar char="-"/>
            </a:pPr>
            <a:endParaRPr lang="en-GB" altLang="en-US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394C49E8-60DA-638C-747F-BAEBCE183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F69CE2DE-CA77-460D-9FFF-A92C012F1DE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178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2679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471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103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728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9870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0544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4B8B952-3AD5-0E09-7F93-5DCD4896A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C2C6E05-60AB-46CE-AEA0-3213C9E34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GB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7FD9BE7-186D-CA31-77E3-6A92F1EEF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fld id="{B33C85CC-C7FB-43B3-ABA6-FE20C7B12A5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8077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302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393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127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44FDE-3E3E-76E2-C97C-560584CAEA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5E0CF36-18DD-4FD8-B3DC-F5DB71B919B1}" type="datetimeFigureOut">
              <a:rPr lang="en-US" altLang="en-US"/>
              <a:pPr>
                <a:defRPr/>
              </a:pPr>
              <a:t>10/24/2022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067B6-1763-7C48-0B46-51FBE1356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3CBF7-A644-16D3-BA2F-14D89D0F2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12E6601-DABA-4E56-BFD4-FD87EA5275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058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862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98473-FE20-AC19-73CC-43725DBEEF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14EC27C-36EE-434B-AD69-6A155FB95A3F}" type="datetimeFigureOut">
              <a:rPr lang="en-US" altLang="en-US"/>
              <a:pPr>
                <a:defRPr/>
              </a:pPr>
              <a:t>10/24/2022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2AA13-A018-640A-2CA9-EA827986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6AF51-28FB-0043-722C-CAEB46E2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EDA60EE-6CBA-4515-8B2E-D8CE7D8CD7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4354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Powerpoint Grey.png">
            <a:extLst>
              <a:ext uri="{FF2B5EF4-FFF2-40B4-BE49-F238E27FC236}">
                <a16:creationId xmlns:a16="http://schemas.microsoft.com/office/drawing/2014/main" id="{1B9C1E06-1460-8C58-91B2-DB5FD3E541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65918EE3-B24A-8CDC-C4AD-909623A1653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98450"/>
            <a:ext cx="82296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D946CEF-D23E-EF1F-CC89-48B7297007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539875"/>
            <a:ext cx="82296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Helvetica"/>
          <a:ea typeface="ヒラギノ角ゴ Pro W3" charset="0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Helvetica" charset="0"/>
          <a:ea typeface="ヒラギノ角ゴ Pro W3" charset="0"/>
          <a:cs typeface="Helvetica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Helvetica" charset="0"/>
          <a:ea typeface="ヒラギノ角ゴ Pro W3" charset="0"/>
          <a:cs typeface="Helvetica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Helvetica" charset="0"/>
          <a:ea typeface="ヒラギノ角ゴ Pro W3" charset="0"/>
          <a:cs typeface="Helvetica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Helvetica" charset="0"/>
          <a:ea typeface="ヒラギノ角ゴ Pro W3" charset="0"/>
          <a:cs typeface="Helvetica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Helvetica"/>
          <a:ea typeface="ヒラギノ角ゴ Pro W3" charset="0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 descr="Background-3.jpg">
            <a:extLst>
              <a:ext uri="{FF2B5EF4-FFF2-40B4-BE49-F238E27FC236}">
                <a16:creationId xmlns:a16="http://schemas.microsoft.com/office/drawing/2014/main" id="{7CEB8FEA-999E-B8BC-9FAC-0B9898BB2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>
            <a:extLst>
              <a:ext uri="{FF2B5EF4-FFF2-40B4-BE49-F238E27FC236}">
                <a16:creationId xmlns:a16="http://schemas.microsoft.com/office/drawing/2014/main" id="{7B71B403-DE27-9E25-8990-FD5397674F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98450"/>
            <a:ext cx="82296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2052" name="Text Placeholder 2">
            <a:extLst>
              <a:ext uri="{FF2B5EF4-FFF2-40B4-BE49-F238E27FC236}">
                <a16:creationId xmlns:a16="http://schemas.microsoft.com/office/drawing/2014/main" id="{588835CA-F039-C3FE-E0E1-4716A35C0B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539875"/>
            <a:ext cx="82296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D8DB40-C91A-1D13-D0C7-56A1B8190A7B}"/>
              </a:ext>
            </a:extLst>
          </p:cNvPr>
          <p:cNvCxnSpPr/>
          <p:nvPr userDrawn="1"/>
        </p:nvCxnSpPr>
        <p:spPr>
          <a:xfrm>
            <a:off x="457200" y="1217613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4" name="Picture 10" descr="Logos-07.png">
            <a:extLst>
              <a:ext uri="{FF2B5EF4-FFF2-40B4-BE49-F238E27FC236}">
                <a16:creationId xmlns:a16="http://schemas.microsoft.com/office/drawing/2014/main" id="{CF813AA2-9CF0-8B71-C834-7572CA5187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6321425"/>
            <a:ext cx="128111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Helvetica"/>
          <a:ea typeface="ヒラギノ角ゴ Pro W3" charset="0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  <a:cs typeface="Helvetica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  <a:cs typeface="Helvetica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  <a:cs typeface="Helvetica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  <a:cs typeface="Helvetica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Background-3.jpg">
            <a:extLst>
              <a:ext uri="{FF2B5EF4-FFF2-40B4-BE49-F238E27FC236}">
                <a16:creationId xmlns:a16="http://schemas.microsoft.com/office/drawing/2014/main" id="{3F573720-023E-A26A-934C-6AAF5CD898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itle Placeholder 1">
            <a:extLst>
              <a:ext uri="{FF2B5EF4-FFF2-40B4-BE49-F238E27FC236}">
                <a16:creationId xmlns:a16="http://schemas.microsoft.com/office/drawing/2014/main" id="{77F32444-24F0-6020-A4B7-90219199F5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98450"/>
            <a:ext cx="82296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3076" name="Text Placeholder 2">
            <a:extLst>
              <a:ext uri="{FF2B5EF4-FFF2-40B4-BE49-F238E27FC236}">
                <a16:creationId xmlns:a16="http://schemas.microsoft.com/office/drawing/2014/main" id="{920996D8-D1DA-B2E5-4BF5-DC02C2160B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539875"/>
            <a:ext cx="82296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</a:t>
            </a:r>
          </a:p>
        </p:txBody>
      </p:sp>
      <p:pic>
        <p:nvPicPr>
          <p:cNvPr id="3077" name="Picture 10" descr="Logos-07.png">
            <a:extLst>
              <a:ext uri="{FF2B5EF4-FFF2-40B4-BE49-F238E27FC236}">
                <a16:creationId xmlns:a16="http://schemas.microsoft.com/office/drawing/2014/main" id="{E9388B98-775F-8CB4-ADBE-25CFCC92B8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6321425"/>
            <a:ext cx="128111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Helvetica"/>
          <a:ea typeface="ヒラギノ角ゴ Pro W3" charset="0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  <a:cs typeface="Helvetica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  <a:cs typeface="Helvetica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  <a:cs typeface="Helvetica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  <a:cs typeface="Helvetica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" charset="0"/>
          <a:ea typeface="ヒラギノ角ゴ Pro W3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5shyRh7A4vg?feature=oembed" TargetMode="Externa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6">
            <a:extLst>
              <a:ext uri="{FF2B5EF4-FFF2-40B4-BE49-F238E27FC236}">
                <a16:creationId xmlns:a16="http://schemas.microsoft.com/office/drawing/2014/main" id="{646DEB22-1350-7CDC-BED5-006A884DB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546101"/>
            <a:ext cx="8229600" cy="163671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altLang="en-US" sz="3600" b="1" dirty="0">
                <a:latin typeface="+mn-lt"/>
                <a:ea typeface="ヒラギノ角ゴ Pro W3" charset="-128"/>
                <a:cs typeface="Helvetica" panose="020B0604020202020204" pitchFamily="34" charset="0"/>
              </a:rPr>
              <a:t>Merseyrail: Delivering a railway our </a:t>
            </a:r>
            <a:br>
              <a:rPr lang="en-US" altLang="en-US" sz="3600" b="1" dirty="0">
                <a:latin typeface="+mn-lt"/>
                <a:ea typeface="ヒラギノ角ゴ Pro W3" charset="-128"/>
                <a:cs typeface="Helvetica" panose="020B0604020202020204" pitchFamily="34" charset="0"/>
              </a:rPr>
            </a:br>
            <a:r>
              <a:rPr lang="en-US" altLang="en-US" sz="3600" b="1" dirty="0">
                <a:latin typeface="+mn-lt"/>
                <a:ea typeface="ヒラギノ角ゴ Pro W3" charset="-128"/>
                <a:cs typeface="Helvetica" panose="020B0604020202020204" pitchFamily="34" charset="0"/>
              </a:rPr>
              <a:t>city region can be proud of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altLang="en-US" sz="3600" b="1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>
                <a:latin typeface="+mn-lt"/>
                <a:ea typeface="ヒラギノ角ゴ Pro W3" charset="-128"/>
                <a:cs typeface="Helvetica" panose="020B0604020202020204" pitchFamily="34" charset="0"/>
              </a:rPr>
              <a:t>Jane English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>
                <a:latin typeface="+mn-lt"/>
                <a:ea typeface="ヒラギノ角ゴ Pro W3" charset="-128"/>
                <a:cs typeface="Helvetica" panose="020B0604020202020204" pitchFamily="34" charset="0"/>
              </a:rPr>
              <a:t>Acting Managing Director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DC5EEA8-B0D9-D94D-30F2-07F1900DAF02}"/>
              </a:ext>
            </a:extLst>
          </p:cNvPr>
          <p:cNvCxnSpPr/>
          <p:nvPr/>
        </p:nvCxnSpPr>
        <p:spPr>
          <a:xfrm>
            <a:off x="114300" y="1924051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ticketing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685" y="1376996"/>
            <a:ext cx="3333134" cy="5206365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We are working with Merseytravel to introduce a new tap-in, tap-out system similar to the one that exists in London.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We will also be introducing barcode ticket technology.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People waiting for a train&#10;&#10;Description automatically generated with medium confidence">
            <a:extLst>
              <a:ext uri="{FF2B5EF4-FFF2-40B4-BE49-F238E27FC236}">
                <a16:creationId xmlns:a16="http://schemas.microsoft.com/office/drawing/2014/main" id="{30211879-A07A-332C-BAD1-383E961FA0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179"/>
          <a:stretch/>
        </p:blipFill>
        <p:spPr>
          <a:xfrm>
            <a:off x="3937819" y="1950076"/>
            <a:ext cx="4748981" cy="40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6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stations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924" y="1755061"/>
            <a:ext cx="4527753" cy="4680818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Expanding and growing the </a:t>
            </a:r>
            <a:r>
              <a:rPr lang="en-GB" sz="2800" dirty="0" err="1">
                <a:latin typeface="+mn-lt"/>
                <a:cs typeface="Helvetica" panose="020B0604020202020204" pitchFamily="34" charset="0"/>
              </a:rPr>
              <a:t>Merseyrail</a:t>
            </a:r>
            <a:r>
              <a:rPr lang="en-GB" sz="2800" dirty="0">
                <a:latin typeface="+mn-lt"/>
                <a:cs typeface="Helvetica" panose="020B0604020202020204" pitchFamily="34" charset="0"/>
              </a:rPr>
              <a:t> network is key to the continued success of our network. 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In recent years we have opened Maghull North station, serving a large residential area that was previously isolated from Maghull Station.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text, sky, outdoor, building&#10;&#10;Description automatically generated">
            <a:extLst>
              <a:ext uri="{FF2B5EF4-FFF2-40B4-BE49-F238E27FC236}">
                <a16:creationId xmlns:a16="http://schemas.microsoft.com/office/drawing/2014/main" id="{E1C86B1F-AB58-F832-D7F8-62BE05B891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23" r="20042"/>
          <a:stretch/>
        </p:blipFill>
        <p:spPr>
          <a:xfrm>
            <a:off x="5455589" y="1854962"/>
            <a:ext cx="3437690" cy="435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3063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stations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924" y="1533834"/>
            <a:ext cx="4350773" cy="5049527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In Kirkby we will be opening </a:t>
            </a:r>
            <a:r>
              <a:rPr lang="en-GB" sz="2800" dirty="0" err="1">
                <a:latin typeface="+mn-lt"/>
                <a:cs typeface="Helvetica" panose="020B0604020202020204" pitchFamily="34" charset="0"/>
              </a:rPr>
              <a:t>Headbolt</a:t>
            </a:r>
            <a:r>
              <a:rPr lang="en-GB" sz="2800" dirty="0">
                <a:latin typeface="+mn-lt"/>
                <a:cs typeface="Helvetica" panose="020B0604020202020204" pitchFamily="34" charset="0"/>
              </a:rPr>
              <a:t> Lane station </a:t>
            </a:r>
            <a:r>
              <a:rPr lang="en-GB" sz="2800">
                <a:latin typeface="+mn-lt"/>
                <a:cs typeface="Helvetica" panose="020B0604020202020204" pitchFamily="34" charset="0"/>
              </a:rPr>
              <a:t>in Summer </a:t>
            </a:r>
            <a:r>
              <a:rPr lang="en-GB" sz="2800" dirty="0">
                <a:latin typeface="+mn-lt"/>
                <a:cs typeface="Helvetica" panose="020B0604020202020204" pitchFamily="34" charset="0"/>
              </a:rPr>
              <a:t>2023. 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Huge leap forward for Tower Hill, an area of massive housing growth in recent years.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Opportunity for this line to be extended to serve Skelmersdale – largest UK town with no rail service.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high angle view of a road&#10;&#10;Description automatically generated with low confidence">
            <a:extLst>
              <a:ext uri="{FF2B5EF4-FFF2-40B4-BE49-F238E27FC236}">
                <a16:creationId xmlns:a16="http://schemas.microsoft.com/office/drawing/2014/main" id="{CC9B40EC-387C-0F02-2647-9DAE11EA93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45" r="18328"/>
          <a:stretch/>
        </p:blipFill>
        <p:spPr>
          <a:xfrm>
            <a:off x="5058697" y="1691846"/>
            <a:ext cx="3790335" cy="436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4396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stations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924" y="1430593"/>
            <a:ext cx="3303637" cy="5294671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Also scheduled for addition to our network is Liverpool Baltic – the reopening of a station that has remained closed for over a century.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This new station will help boost the dynamic Baltic area of the city.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people standing outside a building&#10;&#10;Description automatically generated with medium confidence">
            <a:extLst>
              <a:ext uri="{FF2B5EF4-FFF2-40B4-BE49-F238E27FC236}">
                <a16:creationId xmlns:a16="http://schemas.microsoft.com/office/drawing/2014/main" id="{1EF0CE69-3232-C481-6982-786706E693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806"/>
          <a:stretch/>
        </p:blipFill>
        <p:spPr>
          <a:xfrm>
            <a:off x="4011561" y="1531682"/>
            <a:ext cx="4793226" cy="454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6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website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685" y="3687098"/>
            <a:ext cx="4970206" cy="2616043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ea typeface="ヒラギノ角ゴ Pro W3"/>
              </a:rPr>
              <a:t>From next year we will also be launching a new website.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ea typeface="ヒラギノ角ゴ Pro W3"/>
              </a:rPr>
              <a:t> The website will provide the support that all the other ticketing modernisation projects will be built on.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text, outdoor, meter, brick&#10;&#10;Description automatically generated">
            <a:extLst>
              <a:ext uri="{FF2B5EF4-FFF2-40B4-BE49-F238E27FC236}">
                <a16:creationId xmlns:a16="http://schemas.microsoft.com/office/drawing/2014/main" id="{F3C144E6-E4B7-66C5-B8F0-70A6535839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935" b="8467"/>
          <a:stretch/>
        </p:blipFill>
        <p:spPr>
          <a:xfrm>
            <a:off x="2649621" y="1380488"/>
            <a:ext cx="3844757" cy="215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282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6">
            <a:extLst>
              <a:ext uri="{FF2B5EF4-FFF2-40B4-BE49-F238E27FC236}">
                <a16:creationId xmlns:a16="http://schemas.microsoft.com/office/drawing/2014/main" id="{646DEB22-1350-7CDC-BED5-006A884DB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107" y="2387447"/>
            <a:ext cx="8229600" cy="650719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en-US" altLang="en-US" sz="3600" b="1" dirty="0">
                <a:latin typeface="+mn-lt"/>
                <a:ea typeface="ヒラギノ角ゴ Pro W3" charset="-128"/>
                <a:cs typeface="Helvetica" panose="020B0604020202020204" pitchFamily="34" charset="0"/>
              </a:rPr>
              <a:t>Any questions?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05EE28-488B-576C-F3C1-84B16BD47C79}"/>
              </a:ext>
            </a:extLst>
          </p:cNvPr>
          <p:cNvCxnSpPr/>
          <p:nvPr/>
        </p:nvCxnSpPr>
        <p:spPr>
          <a:xfrm>
            <a:off x="3013075" y="3340100"/>
            <a:ext cx="311785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94344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+mn-lt"/>
                <a:ea typeface="ヒラギノ角ゴ Pro W3" charset="-128"/>
              </a:rPr>
              <a:t>Current performance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17939"/>
            <a:ext cx="5147187" cy="5165423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A challenging period of extreme weather, industrial action and skip stopping across the network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Working in close partnership with stakeholders, we have managed to overcome many of these issues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The last six weeks have seen our performance return to the pre-pandemic levels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GB" sz="2800" dirty="0">
              <a:latin typeface="+mn-lt"/>
              <a:cs typeface="Helvetica" panose="020B0604020202020204" pitchFamily="34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endParaRPr lang="en-GB" dirty="0">
              <a:latin typeface="+mn-lt"/>
              <a:cs typeface="Helvetica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person, people, ceiling, group&#10;&#10;Description automatically generated">
            <a:extLst>
              <a:ext uri="{FF2B5EF4-FFF2-40B4-BE49-F238E27FC236}">
                <a16:creationId xmlns:a16="http://schemas.microsoft.com/office/drawing/2014/main" id="{C3A14526-FA32-6845-F1A3-36C6834E75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09" r="5638"/>
          <a:stretch/>
        </p:blipFill>
        <p:spPr>
          <a:xfrm>
            <a:off x="5604386" y="1904636"/>
            <a:ext cx="3288891" cy="333862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+mn-lt"/>
                <a:ea typeface="ヒラギノ角ゴ Pro W3" charset="-128"/>
              </a:rPr>
              <a:t>Current performance: Why skip stopping?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17939"/>
            <a:ext cx="5147187" cy="516542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GB" sz="2800" dirty="0">
              <a:latin typeface="+mn-lt"/>
              <a:cs typeface="Helvetica" panose="020B0604020202020204" pitchFamily="34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endParaRPr lang="en-GB" dirty="0">
              <a:latin typeface="+mn-lt"/>
              <a:cs typeface="Helvetica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82D717A-8A1F-7C9D-2356-E6A122ED1D01}"/>
              </a:ext>
            </a:extLst>
          </p:cNvPr>
          <p:cNvSpPr txBox="1">
            <a:spLocks/>
          </p:cNvSpPr>
          <p:nvPr/>
        </p:nvSpPr>
        <p:spPr bwMode="auto">
          <a:xfrm>
            <a:off x="380999" y="1408915"/>
            <a:ext cx="5147187" cy="502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Helvetica"/>
                <a:ea typeface="ヒラギノ角ゴ Pro W3" charset="0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To improve the reliability of services and reduce levels of disruption seen before the measure was introduced. 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This will mean a more reliable service for all passengers.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Reducing the frequency at the two stations with the lowest footfall means we can improve the punctuality of services on this part of the network as a whole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GB" sz="2800" dirty="0">
              <a:latin typeface="+mn-lt"/>
              <a:cs typeface="Helvetica" panose="020B0604020202020204" pitchFamily="34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endParaRPr lang="en-GB" dirty="0">
              <a:latin typeface="+mn-lt"/>
              <a:cs typeface="Helvetica" panose="020B0604020202020204" pitchFamily="34" charset="0"/>
            </a:endParaRPr>
          </a:p>
        </p:txBody>
      </p:sp>
      <p:pic>
        <p:nvPicPr>
          <p:cNvPr id="4" name="Picture 3" descr="A train on the railway tracks&#10;&#10;Description automatically generated">
            <a:extLst>
              <a:ext uri="{FF2B5EF4-FFF2-40B4-BE49-F238E27FC236}">
                <a16:creationId xmlns:a16="http://schemas.microsoft.com/office/drawing/2014/main" id="{153B489D-4D91-7B2C-3601-5E6DA755F9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080" t="12128" r="16562" b="10490"/>
          <a:stretch/>
        </p:blipFill>
        <p:spPr>
          <a:xfrm>
            <a:off x="5842875" y="1666569"/>
            <a:ext cx="2806188" cy="461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0146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Industrial action and our response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2" y="1592833"/>
            <a:ext cx="5132438" cy="4232779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We are not on strike!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RMT Union – early July agreement secured, ending several years of negotiation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UK national strikes impact Network Rail staff, who we rely on to operate signalling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However, we are still able to provide an hourly service on strike days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GB" sz="2800" dirty="0">
              <a:latin typeface="+mn-lt"/>
              <a:cs typeface="Helvetica" panose="020B0604020202020204" pitchFamily="34" charset="0"/>
            </a:endParaRPr>
          </a:p>
          <a:p>
            <a:pPr marL="285750" indent="-285750" eaLnBrk="1" hangingPunct="1">
              <a:buFontTx/>
              <a:buChar char="-"/>
              <a:defRPr/>
            </a:pPr>
            <a:endParaRPr lang="en-GB" dirty="0">
              <a:latin typeface="+mn-lt"/>
              <a:cs typeface="Helvetica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train at a train station&#10;&#10;Description automatically generated">
            <a:extLst>
              <a:ext uri="{FF2B5EF4-FFF2-40B4-BE49-F238E27FC236}">
                <a16:creationId xmlns:a16="http://schemas.microsoft.com/office/drawing/2014/main" id="{56CA2E92-8A92-BF34-C3F3-8B8D71DAC1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15" r="9510"/>
          <a:stretch/>
        </p:blipFill>
        <p:spPr>
          <a:xfrm>
            <a:off x="5574889" y="1666572"/>
            <a:ext cx="3274143" cy="403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16188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trains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715" y="1356856"/>
            <a:ext cx="5102942" cy="5294670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New trains currently being built and delivered from the manufacturers in Switzerland and Poland</a:t>
            </a:r>
          </a:p>
          <a:p>
            <a:pPr eaLnBrk="1" hangingPunct="1">
              <a:defRPr/>
            </a:pPr>
            <a:r>
              <a:rPr lang="en-GB" sz="2800">
                <a:latin typeface="+mn-lt"/>
                <a:cs typeface="Helvetica" panose="020B0604020202020204" pitchFamily="34" charset="0"/>
              </a:rPr>
              <a:t>17 </a:t>
            </a:r>
            <a:r>
              <a:rPr lang="en-GB" sz="2800" dirty="0">
                <a:latin typeface="+mn-lt"/>
                <a:cs typeface="Helvetica" panose="020B0604020202020204" pitchFamily="34" charset="0"/>
              </a:rPr>
              <a:t>now in Liverpool City Region and being tested for performance and endurance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Roll out of new trains to begin</a:t>
            </a:r>
            <a:br>
              <a:rPr lang="en-GB" sz="2800" dirty="0">
                <a:latin typeface="+mn-lt"/>
                <a:cs typeface="Helvetica" panose="020B0604020202020204" pitchFamily="34" charset="0"/>
              </a:rPr>
            </a:br>
            <a:r>
              <a:rPr lang="en-GB" sz="2800" dirty="0">
                <a:latin typeface="+mn-lt"/>
                <a:cs typeface="Helvetica" panose="020B0604020202020204" pitchFamily="34" charset="0"/>
              </a:rPr>
              <a:t>end of the year. Battery-powered units give option of opening new routes in the longer-term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en-GB" dirty="0">
              <a:latin typeface="+mn-lt"/>
              <a:cs typeface="Helvetica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train on the railway tracks&#10;&#10;Description automatically generated">
            <a:extLst>
              <a:ext uri="{FF2B5EF4-FFF2-40B4-BE49-F238E27FC236}">
                <a16:creationId xmlns:a16="http://schemas.microsoft.com/office/drawing/2014/main" id="{FB7E5E4E-CA6B-5861-9B77-E07BC2BCEE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35" r="35431"/>
          <a:stretch/>
        </p:blipFill>
        <p:spPr>
          <a:xfrm>
            <a:off x="5476598" y="1356856"/>
            <a:ext cx="3357688" cy="522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5235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trains will mean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30595"/>
            <a:ext cx="4616245" cy="5285499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Level-boarding to and from every platform on our network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ea typeface="ヒラギノ角ゴ Pro W3"/>
              </a:rPr>
              <a:t>More space for cyclists to store bikes, more space for disabled passengers or people with children’s buggies. </a:t>
            </a:r>
            <a:endParaRPr lang="en-GB" sz="2800" dirty="0">
              <a:latin typeface="+mn-lt"/>
              <a:cs typeface="Helvetica" panose="020B0604020202020204" pitchFamily="34" charset="0"/>
            </a:endParaRPr>
          </a:p>
          <a:p>
            <a:pPr eaLnBrk="1" hangingPunct="1">
              <a:defRPr/>
            </a:pPr>
            <a:r>
              <a:rPr lang="en-GB" sz="2800" dirty="0">
                <a:latin typeface="+mn-lt"/>
                <a:ea typeface="ヒラギノ角ゴ Pro W3"/>
              </a:rPr>
              <a:t>Increased passenger capacity </a:t>
            </a:r>
            <a:endParaRPr lang="en-GB" sz="2800" dirty="0">
              <a:latin typeface="+mn-lt"/>
              <a:cs typeface="Helvetica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picture containing floor, yellow, door, subway&#10;&#10;Description automatically generated">
            <a:extLst>
              <a:ext uri="{FF2B5EF4-FFF2-40B4-BE49-F238E27FC236}">
                <a16:creationId xmlns:a16="http://schemas.microsoft.com/office/drawing/2014/main" id="{0FB1EA4D-3221-FA10-E29B-65E32E9D3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445" y="1483598"/>
            <a:ext cx="3731341" cy="481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2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trains: What you will notice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665" y="1433383"/>
            <a:ext cx="3345425" cy="4598704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Quieter performance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Smoother ride 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ea typeface="ヒラギノ角ゴ Pro W3"/>
              </a:rPr>
              <a:t>Air conditioned carriages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Plugs for charging phones</a:t>
            </a:r>
          </a:p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Modern, light and airy, with good visibility right down the train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indoor, floor, ceiling, cabin&#10;&#10;Description automatically generated">
            <a:extLst>
              <a:ext uri="{FF2B5EF4-FFF2-40B4-BE49-F238E27FC236}">
                <a16:creationId xmlns:a16="http://schemas.microsoft.com/office/drawing/2014/main" id="{6A5A0866-61F5-3F40-2090-182275B16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090" y="1610362"/>
            <a:ext cx="5132439" cy="384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0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ticketing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83098"/>
            <a:ext cx="3303639" cy="4673453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Passengers want the quickest, most convenient way to access our services, and we’re working hard with Merseytravel to ensure Liverpool City Region gets the best ticketing system in the UK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text, person, yellow, cellphone&#10;&#10;Description automatically generated">
            <a:extLst>
              <a:ext uri="{FF2B5EF4-FFF2-40B4-BE49-F238E27FC236}">
                <a16:creationId xmlns:a16="http://schemas.microsoft.com/office/drawing/2014/main" id="{55E82FD0-6C7A-60AD-58A2-34BC6482AE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76" r="5348"/>
          <a:stretch/>
        </p:blipFill>
        <p:spPr>
          <a:xfrm>
            <a:off x="4016133" y="1860077"/>
            <a:ext cx="4670668" cy="423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405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>
            <a:extLst>
              <a:ext uri="{FF2B5EF4-FFF2-40B4-BE49-F238E27FC236}">
                <a16:creationId xmlns:a16="http://schemas.microsoft.com/office/drawing/2014/main" id="{9AE0F57D-2E62-2ED6-EF78-392D0754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ヒラギノ角ゴ Pro W3" charset="-128"/>
              </a:rPr>
              <a:t>New ticketing</a:t>
            </a:r>
            <a:endParaRPr lang="en-US" altLang="en-US" dirty="0">
              <a:latin typeface="+mn-lt"/>
              <a:ea typeface="ヒラギノ角ゴ Pro W3" charset="-128"/>
              <a:cs typeface="Helvetica" panose="020B0604020202020204" pitchFamily="34" charset="0"/>
            </a:endParaRPr>
          </a:p>
        </p:txBody>
      </p:sp>
      <p:sp>
        <p:nvSpPr>
          <p:cNvPr id="10243" name="Content Placeholder 6">
            <a:extLst>
              <a:ext uri="{FF2B5EF4-FFF2-40B4-BE49-F238E27FC236}">
                <a16:creationId xmlns:a16="http://schemas.microsoft.com/office/drawing/2014/main" id="{E8C96789-264E-7ADF-DEFD-52967CCFF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87833"/>
            <a:ext cx="5368413" cy="2695525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+mn-lt"/>
                <a:cs typeface="Helvetica" panose="020B0604020202020204" pitchFamily="34" charset="0"/>
              </a:rPr>
              <a:t>We have already introduced a tap and go system for </a:t>
            </a:r>
            <a:r>
              <a:rPr lang="en-GB" sz="2800" dirty="0" err="1">
                <a:latin typeface="+mn-lt"/>
                <a:cs typeface="Helvetica" panose="020B0604020202020204" pitchFamily="34" charset="0"/>
              </a:rPr>
              <a:t>Merseyrail</a:t>
            </a:r>
            <a:r>
              <a:rPr lang="en-GB" sz="2800" dirty="0">
                <a:latin typeface="+mn-lt"/>
                <a:cs typeface="Helvetica" panose="020B0604020202020204" pitchFamily="34" charset="0"/>
              </a:rPr>
              <a:t> Only </a:t>
            </a:r>
            <a:r>
              <a:rPr lang="en-GB" sz="2800" dirty="0" err="1">
                <a:latin typeface="+mn-lt"/>
                <a:cs typeface="Helvetica" panose="020B0604020202020204" pitchFamily="34" charset="0"/>
              </a:rPr>
              <a:t>Railpass</a:t>
            </a:r>
            <a:r>
              <a:rPr lang="en-GB" sz="2800" dirty="0">
                <a:latin typeface="+mn-lt"/>
                <a:cs typeface="Helvetica" panose="020B0604020202020204" pitchFamily="34" charset="0"/>
              </a:rPr>
              <a:t> – covering weekly, monthly or annual passes. So there’s no need to queue at stations on a Monday morning!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43EB36-2CC2-B5B3-21D2-59D108B5DC3B}"/>
              </a:ext>
            </a:extLst>
          </p:cNvPr>
          <p:cNvCxnSpPr/>
          <p:nvPr/>
        </p:nvCxnSpPr>
        <p:spPr>
          <a:xfrm>
            <a:off x="887413" y="1227138"/>
            <a:ext cx="722312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Merseyrail Only Railpass now online">
            <a:hlinkClick r:id="" action="ppaction://media"/>
            <a:extLst>
              <a:ext uri="{FF2B5EF4-FFF2-40B4-BE49-F238E27FC236}">
                <a16:creationId xmlns:a16="http://schemas.microsoft.com/office/drawing/2014/main" id="{789444AA-3E2C-0758-4527-12F93E3A59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42618" y="1429574"/>
            <a:ext cx="4233555" cy="239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939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C6CFFEEAC8E34FB772607ECB20D0FC" ma:contentTypeVersion="4" ma:contentTypeDescription="Create a new document." ma:contentTypeScope="" ma:versionID="f9f17930841c8d85b98a5c3a0f3b13c1">
  <xsd:schema xmlns:xsd="http://www.w3.org/2001/XMLSchema" xmlns:xs="http://www.w3.org/2001/XMLSchema" xmlns:p="http://schemas.microsoft.com/office/2006/metadata/properties" xmlns:ns2="8967d561-cda5-42e0-af5e-6e2b92b61229" xmlns:ns3="722aa41e-464f-4846-bfb7-15dd52feca82" targetNamespace="http://schemas.microsoft.com/office/2006/metadata/properties" ma:root="true" ma:fieldsID="7fe5897dcdad603a180226bcd3a5de82" ns2:_="" ns3:_="">
    <xsd:import namespace="8967d561-cda5-42e0-af5e-6e2b92b61229"/>
    <xsd:import namespace="722aa41e-464f-4846-bfb7-15dd52fec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7d561-cda5-42e0-af5e-6e2b92b612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aa41e-464f-4846-bfb7-15dd52feca8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6A2407-C1C5-4712-8447-AFB4A9744E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142909-0859-4381-A345-B207BEECBF1A}">
  <ds:schemaRefs>
    <ds:schemaRef ds:uri="http://purl.org/dc/terms/"/>
    <ds:schemaRef ds:uri="8967d561-cda5-42e0-af5e-6e2b92b61229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722aa41e-464f-4846-bfb7-15dd52feca8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D421FFD-36FA-40EB-A73E-F832538EA8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67d561-cda5-42e0-af5e-6e2b92b61229"/>
    <ds:schemaRef ds:uri="722aa41e-464f-4846-bfb7-15dd52feca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588</Words>
  <Application>Microsoft Office PowerPoint</Application>
  <PresentationFormat>On-screen Show (4:3)</PresentationFormat>
  <Paragraphs>67</Paragraphs>
  <Slides>15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</vt:lpstr>
      <vt:lpstr>Custom Design</vt:lpstr>
      <vt:lpstr>1_Custom Design</vt:lpstr>
      <vt:lpstr>2_Custom Design</vt:lpstr>
      <vt:lpstr>PowerPoint Presentation</vt:lpstr>
      <vt:lpstr>Current performance</vt:lpstr>
      <vt:lpstr>Current performance: Why skip stopping?</vt:lpstr>
      <vt:lpstr>Industrial action and our response</vt:lpstr>
      <vt:lpstr>New trains</vt:lpstr>
      <vt:lpstr>New trains will mean</vt:lpstr>
      <vt:lpstr>New trains: What you will notice</vt:lpstr>
      <vt:lpstr>New ticketing</vt:lpstr>
      <vt:lpstr>New ticketing</vt:lpstr>
      <vt:lpstr>New ticketing</vt:lpstr>
      <vt:lpstr>New stations</vt:lpstr>
      <vt:lpstr>New stations</vt:lpstr>
      <vt:lpstr>New stations</vt:lpstr>
      <vt:lpstr>New website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Richards</dc:creator>
  <cp:lastModifiedBy>John Moorhouse</cp:lastModifiedBy>
  <cp:revision>103</cp:revision>
  <cp:lastPrinted>2018-12-12T14:36:35Z</cp:lastPrinted>
  <dcterms:created xsi:type="dcterms:W3CDTF">2018-04-04T08:36:32Z</dcterms:created>
  <dcterms:modified xsi:type="dcterms:W3CDTF">2022-10-24T09:33:18Z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0x010100E3C6CFFEEAC8E34FB772607ECB20D0FC</vt:lpwstr>
  </property>
</Properties>
</file>