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7" r:id="rId7"/>
    <p:sldId id="260" r:id="rId8"/>
    <p:sldId id="261" r:id="rId9"/>
    <p:sldId id="262" r:id="rId10"/>
    <p:sldId id="263" r:id="rId11"/>
    <p:sldId id="265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CC80B-8A7A-B717-DA1F-1EA160952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F4A36D-DE3F-4BB2-E27A-4F6BE22680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81E7A-A1FC-1787-3788-5D780DCE8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E32B-E588-45C1-A953-DC0B8AB1DE7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003E5-679A-AD9F-70AF-0A17E1019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16E28-7FC7-B55F-2456-C126293B5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E951-51B4-41F6-86A5-4C5E77CD6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087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94262-0DE8-8215-816D-F55619B49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CB8A55-764F-FB50-1423-9DF8598F5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BB531-6DE5-211F-01A8-EE42CDA94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E32B-E588-45C1-A953-DC0B8AB1DE7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E77DF-6A02-9E17-F43E-C814D3C78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6DF5F-2922-84DC-24F8-34DC2E57D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E951-51B4-41F6-86A5-4C5E77CD6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445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A5B7C3-781B-7D1E-7027-5EDC5EBF64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500350-F89C-3B94-2883-2B73E560DF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2025C-5F9A-4748-872D-2B9BA7397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E32B-E588-45C1-A953-DC0B8AB1DE7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92457-4854-967F-CA0F-9810CB355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97353-8516-6904-9562-01CA629C9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E951-51B4-41F6-86A5-4C5E77CD6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23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F2318-468E-F7E8-D0D5-759D4A56C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B1555-D018-4401-C58F-073F202FD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CC021-C1FE-B057-3D51-92013A6D9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E32B-E588-45C1-A953-DC0B8AB1DE7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6C094-2962-B1B0-E8B6-72DA399BB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352F1-08D5-F4BD-AC46-C89083E6C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E951-51B4-41F6-86A5-4C5E77CD6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01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F87B8-B0ED-00E1-32C2-05A78BAF0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28351F-9E88-235B-5BA8-260078C82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2F4FD-BE78-A9B8-3326-09B0C993A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E32B-E588-45C1-A953-DC0B8AB1DE7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1A6B7-E7F0-0EB0-94A5-6C9C1E4AB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08807-119A-9DF5-5360-B1CF61867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E951-51B4-41F6-86A5-4C5E77CD6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6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AF209-23F1-752C-B9D2-8CF4ADC57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CE26F-4951-0675-1E4A-B8671A5261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A1BECA-4340-D0C6-F52F-5C47368DE6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24277-DAEB-F8E4-4FF0-580A81C4E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E32B-E588-45C1-A953-DC0B8AB1DE7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1A583-E0D3-FFB5-3CE6-B9C167AB1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8D34B-AACF-00DD-219B-E066108ED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E951-51B4-41F6-86A5-4C5E77CD6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42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D4A30-5986-8098-0F8D-47CC11FC6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9E063A-B585-3BD3-28FA-3A9A257B1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028D10-25A6-A09E-0DE4-28F559D2CA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72148-EFBD-5236-A85B-E1F076BC1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E3A3F3-E7EF-E4EC-D8D7-D7F57C2975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72B988-A621-C55A-0F1E-DC6DE3CF1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E32B-E588-45C1-A953-DC0B8AB1DE7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637C44-BF4E-777F-1844-597D887E2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99ABEB-1791-E277-5EF6-EA2DB259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E951-51B4-41F6-86A5-4C5E77CD6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50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63618-8E45-D2F6-AADC-B5BCF96C3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AE2CB0-922D-D538-4795-CBBD4A35D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E32B-E588-45C1-A953-DC0B8AB1DE7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A09CF1-26BA-A301-229C-CB81B029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EDF71A-A024-5003-17F2-8FFE48B87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E951-51B4-41F6-86A5-4C5E77CD6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71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83ACBB-6B46-F4F5-B69E-FDB05CF9B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E32B-E588-45C1-A953-DC0B8AB1DE7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EF78AE-DEF9-CA32-7BE1-87F16EED7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10022-51BE-6090-865C-194046D14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E951-51B4-41F6-86A5-4C5E77CD6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164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592E5-E3B8-B8A1-EFF4-CA8719D7D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53A77-B40B-3564-96A0-777FC7BE4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B56978-9874-7986-9235-FDF8AA4770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2C7457-C788-D4C4-7E1B-FE40F509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E32B-E588-45C1-A953-DC0B8AB1DE7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657FB1-645D-E135-FABC-4F7C0FC8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11E18-9C2D-8DA8-976E-3A77DCB6D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E951-51B4-41F6-86A5-4C5E77CD6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343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4F671-A8AA-9E96-EAE4-59B8267A8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F3A074-EF55-03D7-68FF-C70D4DCBCF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5051F2-A0E7-742E-008A-8D840AD25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35E46E-2487-2917-5E07-F58CCE830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E32B-E588-45C1-A953-DC0B8AB1DE7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2C9353-DF19-56BA-0B70-C9B1EEAA1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6AF5E8-4209-680D-297C-59DC0CD6B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E951-51B4-41F6-86A5-4C5E77CD6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900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FAE16D-3DEB-3A99-4C15-277269FCB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52068F-E5D7-8E3E-A32B-AE4846278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025425-2C79-BC96-27C6-AEA0AB4EB1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3E32B-E588-45C1-A953-DC0B8AB1DE7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41DFD-3B5F-4374-C8C9-2C6175A073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B9E14-1601-C771-68B1-A28FC5B3CC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EE951-51B4-41F6-86A5-4C5E77CD6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61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marttransportpub.blob.core.windows.net/web/1/root/transport-related-social-exclusion-in-the-north-of-england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010029-6B0F-3C72-8376-3D75F2A94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GB" b="1" dirty="0"/>
            </a:br>
            <a:r>
              <a:rPr lang="en-GB" b="1" dirty="0"/>
              <a:t>Transport Related Social Exclusion (TRSE</a:t>
            </a:r>
            <a:r>
              <a:rPr lang="en-GB" dirty="0"/>
              <a:t>)</a:t>
            </a:r>
            <a:br>
              <a:rPr lang="en-GB" dirty="0"/>
            </a:br>
            <a:r>
              <a:rPr lang="en-GB" sz="3100" dirty="0"/>
              <a:t>Kris Beuret, Director Social Research Associates </a:t>
            </a:r>
            <a:br>
              <a:rPr lang="en-GB" sz="3100" dirty="0"/>
            </a:br>
            <a:r>
              <a:rPr lang="en-GB" sz="2700" dirty="0"/>
              <a:t>with colleagues: Elizabeth Gilliard, John Sutton, Tony Duckenfield and </a:t>
            </a:r>
            <a:r>
              <a:rPr lang="en-GB" sz="2700" dirty="0" err="1"/>
              <a:t>Templegroup</a:t>
            </a:r>
            <a:br>
              <a:rPr lang="en-GB" sz="3100" dirty="0"/>
            </a:br>
            <a:br>
              <a:rPr lang="en-GB" sz="3100" dirty="0"/>
            </a:br>
            <a:endParaRPr lang="en-GB" sz="31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FF9F8FA-CD27-EEA6-0A02-FF337D691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0000"/>
                </a:solidFill>
                <a:latin typeface="Verdana" panose="020B0604030504040204" pitchFamily="34" charset="0"/>
              </a:rPr>
              <a:t>“W</a:t>
            </a:r>
            <a:r>
              <a:rPr lang="en-GB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ays in which individuals are cut off from full involvement in the wider society due to lack of access to transport.”</a:t>
            </a:r>
          </a:p>
          <a:p>
            <a:pPr marL="0" indent="0">
              <a:buNone/>
            </a:pPr>
            <a:endParaRPr lang="en-GB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0" indent="0">
              <a:buNone/>
            </a:pPr>
            <a:endParaRPr lang="en-GB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GB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GB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n-GB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F7673D-D402-F668-9717-A6263E8286F1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082350" y="5113176"/>
            <a:ext cx="8061649" cy="97038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err="1">
                <a:hlinkClick r:id="rId2"/>
              </a:rPr>
              <a:t>TfN</a:t>
            </a:r>
            <a:r>
              <a:rPr lang="en-GB" dirty="0">
                <a:hlinkClick r:id="rId2"/>
              </a:rPr>
              <a:t> Report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transport-related-social-exclusion-in-the-north-of-england.pdf (windows.net)</a:t>
            </a:r>
            <a:endParaRPr lang="en-GB" dirty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7598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BA0696-A83A-6D1F-3484-3BB6FCC8D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Research (2021)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4DDD1E3-5636-AF66-0AAB-653AB55E6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4719638"/>
          </a:xfrm>
        </p:spPr>
        <p:txBody>
          <a:bodyPr/>
          <a:lstStyle/>
          <a:p>
            <a:r>
              <a:rPr lang="en-GB" dirty="0"/>
              <a:t>Literature review</a:t>
            </a:r>
          </a:p>
          <a:p>
            <a:r>
              <a:rPr lang="en-GB" dirty="0"/>
              <a:t>Geosocial mapping to feed into data base and App for ongoing analysis</a:t>
            </a:r>
          </a:p>
          <a:p>
            <a:r>
              <a:rPr lang="en-GB" dirty="0"/>
              <a:t>Selection of five high TRSE areas Northeast, Leeds/Bradford, Chester/Stockport, Sheffield</a:t>
            </a:r>
          </a:p>
          <a:p>
            <a:r>
              <a:rPr lang="en-GB" dirty="0"/>
              <a:t>Online survey across the North</a:t>
            </a:r>
          </a:p>
          <a:p>
            <a:r>
              <a:rPr lang="en-GB" dirty="0"/>
              <a:t>Workshops, stakeholder and face to face interviews, ‘deep dive’ research</a:t>
            </a:r>
          </a:p>
          <a:p>
            <a:r>
              <a:rPr lang="en-GB" dirty="0"/>
              <a:t>Overall – 3,000 interviews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1253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AA495-F44C-6387-E232-92E54C1A8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 The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A638D-4BE3-D649-E888-AE0916E82AC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  <a:latin typeface="Verdana" panose="020B0604030504040204" pitchFamily="34" charset="0"/>
              </a:rPr>
              <a:t>3 million people in the North experience TRSE to </a:t>
            </a:r>
            <a:r>
              <a:rPr lang="en-GB" dirty="0" err="1">
                <a:solidFill>
                  <a:srgbClr val="000000"/>
                </a:solidFill>
                <a:latin typeface="Verdana" panose="020B0604030504040204" pitchFamily="34" charset="0"/>
              </a:rPr>
              <a:t>to</a:t>
            </a:r>
            <a:r>
              <a:rPr lang="en-GB" dirty="0">
                <a:solidFill>
                  <a:srgbClr val="000000"/>
                </a:solidFill>
                <a:latin typeface="Verdana" panose="020B0604030504040204" pitchFamily="34" charset="0"/>
              </a:rPr>
              <a:t> some extent – 3% of these seriously or is it 21%?</a:t>
            </a:r>
          </a:p>
          <a:p>
            <a:r>
              <a:rPr lang="en-GB" dirty="0">
                <a:solidFill>
                  <a:srgbClr val="000000"/>
                </a:solidFill>
                <a:latin typeface="Verdana" panose="020B0604030504040204" pitchFamily="34" charset="0"/>
              </a:rPr>
              <a:t>It depends how it is measured</a:t>
            </a:r>
          </a:p>
          <a:p>
            <a:r>
              <a:rPr lang="en-GB" dirty="0">
                <a:solidFill>
                  <a:srgbClr val="000000"/>
                </a:solidFill>
                <a:latin typeface="Verdana" panose="020B0604030504040204" pitchFamily="34" charset="0"/>
              </a:rPr>
              <a:t>Not all reasons obvious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BED822-5D76-79A0-9C21-C619E6B744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29250" y="681037"/>
            <a:ext cx="6448425" cy="558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85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9BE7-D025-8A96-7A9F-C94B3AEFB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Example 1: Digital exclusion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CFC60-4D30-38D7-6931-A8C1FBBBBE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3050" y="1428751"/>
            <a:ext cx="4743450" cy="4833938"/>
          </a:xfrm>
        </p:spPr>
        <p:txBody>
          <a:bodyPr/>
          <a:lstStyle/>
          <a:p>
            <a:r>
              <a:rPr lang="en-GB" dirty="0"/>
              <a:t>Coldwell </a:t>
            </a:r>
          </a:p>
          <a:p>
            <a:r>
              <a:rPr lang="en-GB" dirty="0"/>
              <a:t>Information</a:t>
            </a:r>
          </a:p>
          <a:p>
            <a:r>
              <a:rPr lang="en-GB" dirty="0"/>
              <a:t>No </a:t>
            </a:r>
            <a:r>
              <a:rPr lang="en-GB" dirty="0" err="1"/>
              <a:t>wifi</a:t>
            </a:r>
            <a:endParaRPr lang="en-GB" dirty="0"/>
          </a:p>
          <a:p>
            <a:r>
              <a:rPr lang="en-GB" dirty="0"/>
              <a:t>Lower costs on line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Content Placeholder 6" descr="A group of people standing outside&#10;&#10;Description automatically generated with low confidence">
            <a:extLst>
              <a:ext uri="{FF2B5EF4-FFF2-40B4-BE49-F238E27FC236}">
                <a16:creationId xmlns:a16="http://schemas.microsoft.com/office/drawing/2014/main" id="{A02DF812-0BF4-F146-C156-65EAE17740F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095376"/>
            <a:ext cx="4257675" cy="4974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399173-DBEB-76F0-5AA9-CC1073603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50" y="3582800"/>
            <a:ext cx="4667250" cy="280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62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AF0E-1A6D-0D1F-4427-05E197958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Example 2: Older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07857-F0F5-467B-6E3D-5C4CE310C8B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Case study of the Northumberland Stone Village</a:t>
            </a:r>
          </a:p>
          <a:p>
            <a:r>
              <a:rPr lang="en-GB" dirty="0"/>
              <a:t>Land ownership in rural areas</a:t>
            </a:r>
          </a:p>
          <a:p>
            <a:r>
              <a:rPr lang="en-GB" dirty="0"/>
              <a:t>Compulsory purchase legislation</a:t>
            </a:r>
          </a:p>
          <a:p>
            <a:r>
              <a:rPr lang="en-GB" b="1" dirty="0">
                <a:highlight>
                  <a:srgbClr val="FFFF00"/>
                </a:highlight>
              </a:rPr>
              <a:t>Policy issues</a:t>
            </a:r>
          </a:p>
          <a:p>
            <a:r>
              <a:rPr lang="en-GB" dirty="0">
                <a:highlight>
                  <a:srgbClr val="FFFF00"/>
                </a:highlight>
              </a:rPr>
              <a:t>To what extent is the pattern of land ownership distorting our vision of transport in rural areas?</a:t>
            </a:r>
          </a:p>
          <a:p>
            <a:pPr marL="0" indent="0">
              <a:buNone/>
            </a:pPr>
            <a:r>
              <a:rPr lang="en-GB" sz="1500" dirty="0"/>
              <a:t>Nick Hayes “The Book of Trespass” and “The Trespasser’s Companion” (2022) Bloomsbury</a:t>
            </a:r>
          </a:p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2980FD-B73A-1C78-5407-6AAE2EB694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31248" y="485775"/>
            <a:ext cx="4268390" cy="569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1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1537B-F533-2C78-85BC-1148D7CE1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Example 3: Old cars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798D2-9240-A92B-483E-674A6EAB9E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73250"/>
            <a:ext cx="4819650" cy="3889375"/>
          </a:xfrm>
        </p:spPr>
        <p:txBody>
          <a:bodyPr/>
          <a:lstStyle/>
          <a:p>
            <a:r>
              <a:rPr lang="en-GB" dirty="0"/>
              <a:t>Legislation phasing out old cars</a:t>
            </a:r>
          </a:p>
          <a:p>
            <a:r>
              <a:rPr lang="en-GB" dirty="0"/>
              <a:t>The impact of running an old car – MOT and insurance costs – leading to criminalisation</a:t>
            </a:r>
          </a:p>
          <a:p>
            <a:r>
              <a:rPr lang="en-GB" dirty="0"/>
              <a:t>The impact of losing driving licence or car off the road</a:t>
            </a:r>
          </a:p>
          <a:p>
            <a:r>
              <a:rPr lang="en-GB" dirty="0"/>
              <a:t>The debate about road pricing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BC9DD7-0600-BD7F-50E1-0E8DB24D36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43600" y="1209675"/>
            <a:ext cx="57912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44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E1E42-525C-9DB0-8D50-458D211C8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Example 4: Walking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08EF5-2084-F895-F69E-72C8ABA23C2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Poor pavement maintenance</a:t>
            </a:r>
          </a:p>
          <a:p>
            <a:r>
              <a:rPr lang="en-GB" dirty="0"/>
              <a:t>Pavement parking</a:t>
            </a:r>
          </a:p>
          <a:p>
            <a:r>
              <a:rPr lang="en-GB" dirty="0"/>
              <a:t>Crime and security</a:t>
            </a:r>
          </a:p>
          <a:p>
            <a:r>
              <a:rPr lang="en-GB" dirty="0"/>
              <a:t>Crossings poorly sited</a:t>
            </a:r>
          </a:p>
          <a:p>
            <a:r>
              <a:rPr lang="en-GB" dirty="0"/>
              <a:t>Facilities too far away</a:t>
            </a:r>
          </a:p>
          <a:p>
            <a:r>
              <a:rPr lang="en-GB" dirty="0"/>
              <a:t>Shared use</a:t>
            </a:r>
          </a:p>
          <a:p>
            <a:endParaRPr lang="en-GB" dirty="0"/>
          </a:p>
        </p:txBody>
      </p:sp>
      <p:pic>
        <p:nvPicPr>
          <p:cNvPr id="6" name="Content Placeholder 5" descr="A group of people walking down a sidewalk with strollers&#10;&#10;Description automatically generated with low confidence">
            <a:extLst>
              <a:ext uri="{FF2B5EF4-FFF2-40B4-BE49-F238E27FC236}">
                <a16:creationId xmlns:a16="http://schemas.microsoft.com/office/drawing/2014/main" id="{1EBF3661-DA22-C7F7-B0D9-CA2962BAD2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016" y="1478756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426990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EB278-DBAC-9114-BBE4-3429BD119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Example 5: link between TRSE and Loneliness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925C9E-440F-4493-B7B1-63B901504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1" y="1441251"/>
            <a:ext cx="9428428" cy="505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37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EB1A7-96B1-2949-2F58-AF9C24D93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5E703-7226-2DFB-8EF2-F8920D028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TRSE in the North is more extensive and far higher than expected as well as under-recorded – far more people than in the ‘obvious’ equality groups or types of place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Tool for analysis now available to 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Cost benefit and modelling guidelines underestimate impacts on TRSE groups – new methods would make a much better case for investment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/>
              <a:t>Decarbonisation</a:t>
            </a:r>
            <a:r>
              <a:rPr lang="en-US" sz="2800" dirty="0"/>
              <a:t> – TRSE groups have the lowest carbon footprint but suffer the  biggest impacts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2300" dirty="0"/>
              <a:t>Ref “Why Travel?” Understanding our need to move and how it shapes our lives: </a:t>
            </a:r>
          </a:p>
          <a:p>
            <a:pPr marL="0" indent="0">
              <a:buNone/>
            </a:pPr>
            <a:r>
              <a:rPr lang="en-US" sz="2300" dirty="0"/>
              <a:t>eds M. Niblett and K. Beuret (2021) Bristol University Press</a:t>
            </a:r>
          </a:p>
          <a:p>
            <a:pPr marL="0" indent="0">
              <a:buNone/>
            </a:pPr>
            <a:r>
              <a:rPr lang="en-US" sz="1600" dirty="0"/>
              <a:t>	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300261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9A7D67119A494A8E14E14674BBF0E6" ma:contentTypeVersion="7" ma:contentTypeDescription="Create a new document." ma:contentTypeScope="" ma:versionID="472238a22444a1e2d39712dc6cdca947">
  <xsd:schema xmlns:xsd="http://www.w3.org/2001/XMLSchema" xmlns:xs="http://www.w3.org/2001/XMLSchema" xmlns:p="http://schemas.microsoft.com/office/2006/metadata/properties" xmlns:ns3="09bd6325-5976-415e-be3c-b12b53526bf1" xmlns:ns4="a8ffb54d-0b61-4b96-ac7b-65521e5e7566" targetNamespace="http://schemas.microsoft.com/office/2006/metadata/properties" ma:root="true" ma:fieldsID="1145aef7fe6a9b26756896cc0970e863" ns3:_="" ns4:_="">
    <xsd:import namespace="09bd6325-5976-415e-be3c-b12b53526bf1"/>
    <xsd:import namespace="a8ffb54d-0b61-4b96-ac7b-65521e5e756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bd6325-5976-415e-be3c-b12b53526b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ffb54d-0b61-4b96-ac7b-65521e5e75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FD24304-5EE7-496B-BD36-7ABEB07F48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bd6325-5976-415e-be3c-b12b53526bf1"/>
    <ds:schemaRef ds:uri="a8ffb54d-0b61-4b96-ac7b-65521e5e75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4C3A383-B95D-4F55-854B-252587E1ED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CBC603-0B59-4880-8106-F4CC83F49B5C}">
  <ds:schemaRefs>
    <ds:schemaRef ds:uri="http://schemas.microsoft.com/office/2006/documentManagement/types"/>
    <ds:schemaRef ds:uri="http://www.w3.org/XML/1998/namespace"/>
    <ds:schemaRef ds:uri="http://purl.org/dc/dcmitype/"/>
    <ds:schemaRef ds:uri="09bd6325-5976-415e-be3c-b12b53526bf1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infopath/2007/PartnerControls"/>
    <ds:schemaRef ds:uri="a8ffb54d-0b61-4b96-ac7b-65521e5e756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409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Verdana</vt:lpstr>
      <vt:lpstr>Office Theme</vt:lpstr>
      <vt:lpstr> Transport Related Social Exclusion (TRSE) Kris Beuret, Director Social Research Associates  with colleagues: Elizabeth Gilliard, John Sutton, Tony Duckenfield and Templegroup  </vt:lpstr>
      <vt:lpstr>The Research (2021)</vt:lpstr>
      <vt:lpstr> The results</vt:lpstr>
      <vt:lpstr>Example 1: Digital exclusion</vt:lpstr>
      <vt:lpstr>Example 2: Older drivers</vt:lpstr>
      <vt:lpstr>Example 3: Old cars</vt:lpstr>
      <vt:lpstr>Example 4: Walking</vt:lpstr>
      <vt:lpstr>Example 5: link between TRSE and Loneliness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 Related Social Exclusion (TRSE) Kris Beuret, Director Social Research Associates  with colleagues: Elizabeth Gilliard, John Sutton, Tony Duckenfield and Temple</dc:title>
  <dc:creator>Kris Beuret</dc:creator>
  <cp:lastModifiedBy>Kris Beuret</cp:lastModifiedBy>
  <cp:revision>3</cp:revision>
  <dcterms:created xsi:type="dcterms:W3CDTF">2022-10-17T13:09:24Z</dcterms:created>
  <dcterms:modified xsi:type="dcterms:W3CDTF">2022-10-17T17:58:17Z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0x010100979A7D67119A494A8E14E14674BBF0E6</vt:lpwstr>
  </property>
</Properties>
</file>